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7" r:id="rId11"/>
    <p:sldId id="266" r:id="rId12"/>
    <p:sldId id="268" r:id="rId13"/>
  </p:sldIdLst>
  <p:sldSz cx="14630400" cy="8229600"/>
  <p:notesSz cx="8229600" cy="14630400"/>
  <p:embeddedFontLst>
    <p:embeddedFont>
      <p:font typeface="Geist" panose="020B0604020202020204" charset="0"/>
      <p:regular r:id="rId15"/>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11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105257"/>
            <a:ext cx="7556421" cy="2835116"/>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NutriHuella – Alimentación Natural Personalizada con IA para nuestras mascotas</a:t>
            </a:r>
            <a:endParaRPr lang="en-US" sz="4450" dirty="0"/>
          </a:p>
        </p:txBody>
      </p:sp>
      <p:sp>
        <p:nvSpPr>
          <p:cNvPr id="4" name="Text 1"/>
          <p:cNvSpPr/>
          <p:nvPr/>
        </p:nvSpPr>
        <p:spPr>
          <a:xfrm>
            <a:off x="6280190" y="4280535"/>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B4A4A"/>
                </a:solidFill>
                <a:latin typeface="Geist" pitchFamily="34" charset="0"/>
                <a:ea typeface="Geist" pitchFamily="34" charset="-122"/>
                <a:cs typeface="Geist" pitchFamily="34" charset="-120"/>
              </a:rPr>
              <a:t>Proyecto de Título – Ingeniería en Informática (Duoc UC)</a:t>
            </a:r>
            <a:endParaRPr lang="en-US" sz="1750" dirty="0"/>
          </a:p>
        </p:txBody>
      </p:sp>
      <p:pic>
        <p:nvPicPr>
          <p:cNvPr id="5" name="Image 1" descr="preencoded.png"/>
          <p:cNvPicPr>
            <a:picLocks noChangeAspect="1"/>
          </p:cNvPicPr>
          <p:nvPr/>
        </p:nvPicPr>
        <p:blipFill>
          <a:blip r:embed="rId4"/>
          <a:stretch>
            <a:fillRect/>
          </a:stretch>
        </p:blipFill>
        <p:spPr>
          <a:xfrm>
            <a:off x="6280190" y="4898588"/>
            <a:ext cx="6918246" cy="2225635"/>
          </a:xfrm>
          <a:prstGeom prst="rect">
            <a:avLst/>
          </a:prstGeom>
        </p:spPr>
      </p:pic>
      <p:pic>
        <p:nvPicPr>
          <p:cNvPr id="7" name="Imagen 6">
            <a:extLst>
              <a:ext uri="{FF2B5EF4-FFF2-40B4-BE49-F238E27FC236}">
                <a16:creationId xmlns:a16="http://schemas.microsoft.com/office/drawing/2014/main" id="{FFDB4FE2-CFC0-F56D-0A6F-F86B68B1CDA7}"/>
              </a:ext>
            </a:extLst>
          </p:cNvPr>
          <p:cNvPicPr>
            <a:picLocks noChangeAspect="1"/>
          </p:cNvPicPr>
          <p:nvPr/>
        </p:nvPicPr>
        <p:blipFill>
          <a:blip r:embed="rId5"/>
          <a:stretch>
            <a:fillRect/>
          </a:stretch>
        </p:blipFill>
        <p:spPr>
          <a:xfrm>
            <a:off x="12791818" y="7682345"/>
            <a:ext cx="1838582" cy="4477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601200" cy="8229600"/>
          </a:xfrm>
          <a:prstGeom prst="rect">
            <a:avLst/>
          </a:prstGeom>
        </p:spPr>
      </p:pic>
      <p:sp>
        <p:nvSpPr>
          <p:cNvPr id="3" name="Text 0"/>
          <p:cNvSpPr/>
          <p:nvPr/>
        </p:nvSpPr>
        <p:spPr>
          <a:xfrm>
            <a:off x="9937790" y="644485"/>
            <a:ext cx="3898821" cy="737235"/>
          </a:xfrm>
          <a:prstGeom prst="rect">
            <a:avLst/>
          </a:prstGeom>
          <a:noFill/>
          <a:ln/>
        </p:spPr>
        <p:txBody>
          <a:bodyPr wrap="square" lIns="0" tIns="0" rIns="0" bIns="0" rtlCol="0" anchor="t"/>
          <a:lstStyle/>
          <a:p>
            <a:pPr marL="0" indent="0" algn="ctr">
              <a:lnSpc>
                <a:spcPts val="2900"/>
              </a:lnSpc>
              <a:buNone/>
            </a:pPr>
            <a:r>
              <a:rPr lang="en-US" sz="2300" b="1" dirty="0">
                <a:solidFill>
                  <a:srgbClr val="006747"/>
                </a:solidFill>
                <a:latin typeface="Noto Serif SC Bold" pitchFamily="34" charset="0"/>
                <a:ea typeface="Noto Serif SC Bold" pitchFamily="34" charset="-122"/>
                <a:cs typeface="Noto Serif SC Bold" pitchFamily="34" charset="-120"/>
              </a:rPr>
              <a:t>Metodología de Trabajo: Scrum</a:t>
            </a:r>
            <a:endParaRPr lang="en-US" sz="2300" dirty="0"/>
          </a:p>
        </p:txBody>
      </p:sp>
      <p:sp>
        <p:nvSpPr>
          <p:cNvPr id="4" name="Text 1"/>
          <p:cNvSpPr/>
          <p:nvPr/>
        </p:nvSpPr>
        <p:spPr>
          <a:xfrm>
            <a:off x="9937790" y="1547574"/>
            <a:ext cx="3898821" cy="707231"/>
          </a:xfrm>
          <a:prstGeom prst="rect">
            <a:avLst/>
          </a:prstGeom>
          <a:noFill/>
          <a:ln/>
        </p:spPr>
        <p:txBody>
          <a:bodyPr wrap="square" lIns="0" tIns="0" rIns="0" bIns="0" rtlCol="0" anchor="t"/>
          <a:lstStyle/>
          <a:p>
            <a:pPr marL="0" indent="0" algn="ctr">
              <a:lnSpc>
                <a:spcPts val="1850"/>
              </a:lnSpc>
              <a:buNone/>
            </a:pPr>
            <a:r>
              <a:rPr lang="en-US" sz="1150" dirty="0">
                <a:solidFill>
                  <a:srgbClr val="4B4A4A"/>
                </a:solidFill>
                <a:latin typeface="Geist" pitchFamily="34" charset="0"/>
                <a:ea typeface="Geist" pitchFamily="34" charset="-122"/>
                <a:cs typeface="Geist" pitchFamily="34" charset="-120"/>
              </a:rPr>
              <a:t>Hemos estructurado el desarrollo de NutriHuella en 6 Sprints ágiles, cada uno con objetivos claros para asegurar un progreso constante y adaptativo.</a:t>
            </a:r>
            <a:endParaRPr lang="en-US" sz="1150" dirty="0"/>
          </a:p>
        </p:txBody>
      </p:sp>
      <p:sp>
        <p:nvSpPr>
          <p:cNvPr id="5" name="Shape 2"/>
          <p:cNvSpPr/>
          <p:nvPr/>
        </p:nvSpPr>
        <p:spPr>
          <a:xfrm>
            <a:off x="11879580" y="2420660"/>
            <a:ext cx="15240" cy="5164455"/>
          </a:xfrm>
          <a:prstGeom prst="roundRect">
            <a:avLst>
              <a:gd name="adj" fmla="val 870696"/>
            </a:avLst>
          </a:prstGeom>
          <a:solidFill>
            <a:srgbClr val="B7D5CA"/>
          </a:solidFill>
          <a:ln/>
        </p:spPr>
        <p:txBody>
          <a:bodyPr/>
          <a:lstStyle/>
          <a:p>
            <a:endParaRPr lang="es-CL"/>
          </a:p>
        </p:txBody>
      </p:sp>
      <p:sp>
        <p:nvSpPr>
          <p:cNvPr id="6" name="Shape 3"/>
          <p:cNvSpPr/>
          <p:nvPr/>
        </p:nvSpPr>
        <p:spPr>
          <a:xfrm>
            <a:off x="11607641" y="2578894"/>
            <a:ext cx="294799" cy="15240"/>
          </a:xfrm>
          <a:prstGeom prst="roundRect">
            <a:avLst>
              <a:gd name="adj" fmla="val 870696"/>
            </a:avLst>
          </a:prstGeom>
          <a:solidFill>
            <a:srgbClr val="B7D5CA"/>
          </a:solidFill>
          <a:ln/>
        </p:spPr>
        <p:txBody>
          <a:bodyPr/>
          <a:lstStyle/>
          <a:p>
            <a:endParaRPr lang="es-CL"/>
          </a:p>
        </p:txBody>
      </p:sp>
      <p:sp>
        <p:nvSpPr>
          <p:cNvPr id="7" name="Shape 4"/>
          <p:cNvSpPr/>
          <p:nvPr/>
        </p:nvSpPr>
        <p:spPr>
          <a:xfrm>
            <a:off x="11831955" y="2531269"/>
            <a:ext cx="110490" cy="110490"/>
          </a:xfrm>
          <a:prstGeom prst="roundRect">
            <a:avLst>
              <a:gd name="adj" fmla="val 413793"/>
            </a:avLst>
          </a:prstGeom>
          <a:solidFill>
            <a:srgbClr val="006747"/>
          </a:solidFill>
          <a:ln/>
        </p:spPr>
        <p:txBody>
          <a:bodyPr/>
          <a:lstStyle/>
          <a:p>
            <a:endParaRPr lang="es-CL"/>
          </a:p>
        </p:txBody>
      </p:sp>
      <p:sp>
        <p:nvSpPr>
          <p:cNvPr id="8" name="Text 5"/>
          <p:cNvSpPr/>
          <p:nvPr/>
        </p:nvSpPr>
        <p:spPr>
          <a:xfrm>
            <a:off x="9937790" y="2471261"/>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1</a:t>
            </a:r>
            <a:endParaRPr lang="en-US" sz="1450" dirty="0"/>
          </a:p>
        </p:txBody>
      </p:sp>
      <p:sp>
        <p:nvSpPr>
          <p:cNvPr id="9" name="Text 6"/>
          <p:cNvSpPr/>
          <p:nvPr/>
        </p:nvSpPr>
        <p:spPr>
          <a:xfrm>
            <a:off x="9937790" y="2789992"/>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Autenticación y Perfiles</a:t>
            </a:r>
            <a:endParaRPr lang="en-US" sz="1150" dirty="0"/>
          </a:p>
        </p:txBody>
      </p:sp>
      <p:sp>
        <p:nvSpPr>
          <p:cNvPr id="10" name="Shape 7"/>
          <p:cNvSpPr/>
          <p:nvPr/>
        </p:nvSpPr>
        <p:spPr>
          <a:xfrm>
            <a:off x="11871960" y="3463409"/>
            <a:ext cx="294799" cy="15240"/>
          </a:xfrm>
          <a:prstGeom prst="roundRect">
            <a:avLst>
              <a:gd name="adj" fmla="val 870696"/>
            </a:avLst>
          </a:prstGeom>
          <a:solidFill>
            <a:srgbClr val="B7D5CA"/>
          </a:solidFill>
          <a:ln/>
        </p:spPr>
        <p:txBody>
          <a:bodyPr/>
          <a:lstStyle/>
          <a:p>
            <a:endParaRPr lang="es-CL"/>
          </a:p>
        </p:txBody>
      </p:sp>
      <p:sp>
        <p:nvSpPr>
          <p:cNvPr id="11" name="Shape 8"/>
          <p:cNvSpPr/>
          <p:nvPr/>
        </p:nvSpPr>
        <p:spPr>
          <a:xfrm>
            <a:off x="11831955" y="3415784"/>
            <a:ext cx="110490" cy="110490"/>
          </a:xfrm>
          <a:prstGeom prst="roundRect">
            <a:avLst>
              <a:gd name="adj" fmla="val 413793"/>
            </a:avLst>
          </a:prstGeom>
          <a:solidFill>
            <a:srgbClr val="006747"/>
          </a:solidFill>
          <a:ln/>
        </p:spPr>
        <p:txBody>
          <a:bodyPr/>
          <a:lstStyle/>
          <a:p>
            <a:endParaRPr lang="es-CL"/>
          </a:p>
        </p:txBody>
      </p:sp>
      <p:sp>
        <p:nvSpPr>
          <p:cNvPr id="12" name="Text 9"/>
          <p:cNvSpPr/>
          <p:nvPr/>
        </p:nvSpPr>
        <p:spPr>
          <a:xfrm>
            <a:off x="12476917" y="3355777"/>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2</a:t>
            </a:r>
            <a:endParaRPr lang="en-US" sz="1450" dirty="0"/>
          </a:p>
        </p:txBody>
      </p:sp>
      <p:sp>
        <p:nvSpPr>
          <p:cNvPr id="13" name="Text 10"/>
          <p:cNvSpPr/>
          <p:nvPr/>
        </p:nvSpPr>
        <p:spPr>
          <a:xfrm>
            <a:off x="12476917" y="3674507"/>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Motor de IA y Ficha Clínica</a:t>
            </a:r>
            <a:endParaRPr lang="en-US" sz="1150" dirty="0"/>
          </a:p>
        </p:txBody>
      </p:sp>
      <p:sp>
        <p:nvSpPr>
          <p:cNvPr id="14" name="Shape 11"/>
          <p:cNvSpPr/>
          <p:nvPr/>
        </p:nvSpPr>
        <p:spPr>
          <a:xfrm>
            <a:off x="11607641" y="4225766"/>
            <a:ext cx="294799" cy="15240"/>
          </a:xfrm>
          <a:prstGeom prst="roundRect">
            <a:avLst>
              <a:gd name="adj" fmla="val 870696"/>
            </a:avLst>
          </a:prstGeom>
          <a:solidFill>
            <a:srgbClr val="B7D5CA"/>
          </a:solidFill>
          <a:ln/>
        </p:spPr>
        <p:txBody>
          <a:bodyPr/>
          <a:lstStyle/>
          <a:p>
            <a:endParaRPr lang="es-CL"/>
          </a:p>
        </p:txBody>
      </p:sp>
      <p:sp>
        <p:nvSpPr>
          <p:cNvPr id="15" name="Shape 12"/>
          <p:cNvSpPr/>
          <p:nvPr/>
        </p:nvSpPr>
        <p:spPr>
          <a:xfrm>
            <a:off x="11831955" y="4178141"/>
            <a:ext cx="110490" cy="110490"/>
          </a:xfrm>
          <a:prstGeom prst="roundRect">
            <a:avLst>
              <a:gd name="adj" fmla="val 413793"/>
            </a:avLst>
          </a:prstGeom>
          <a:solidFill>
            <a:srgbClr val="006747"/>
          </a:solidFill>
          <a:ln/>
        </p:spPr>
        <p:txBody>
          <a:bodyPr/>
          <a:lstStyle/>
          <a:p>
            <a:endParaRPr lang="es-CL"/>
          </a:p>
        </p:txBody>
      </p:sp>
      <p:sp>
        <p:nvSpPr>
          <p:cNvPr id="16" name="Text 13"/>
          <p:cNvSpPr/>
          <p:nvPr/>
        </p:nvSpPr>
        <p:spPr>
          <a:xfrm>
            <a:off x="9937790" y="4118134"/>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3</a:t>
            </a:r>
            <a:endParaRPr lang="en-US" sz="1450" dirty="0"/>
          </a:p>
        </p:txBody>
      </p:sp>
      <p:sp>
        <p:nvSpPr>
          <p:cNvPr id="17" name="Text 14"/>
          <p:cNvSpPr/>
          <p:nvPr/>
        </p:nvSpPr>
        <p:spPr>
          <a:xfrm>
            <a:off x="9937790" y="4436864"/>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Generación de Recetas</a:t>
            </a:r>
            <a:endParaRPr lang="en-US" sz="1150" dirty="0"/>
          </a:p>
        </p:txBody>
      </p:sp>
      <p:sp>
        <p:nvSpPr>
          <p:cNvPr id="18" name="Shape 15"/>
          <p:cNvSpPr/>
          <p:nvPr/>
        </p:nvSpPr>
        <p:spPr>
          <a:xfrm>
            <a:off x="11871960" y="4988243"/>
            <a:ext cx="294799" cy="15240"/>
          </a:xfrm>
          <a:prstGeom prst="roundRect">
            <a:avLst>
              <a:gd name="adj" fmla="val 870696"/>
            </a:avLst>
          </a:prstGeom>
          <a:solidFill>
            <a:srgbClr val="B7D5CA"/>
          </a:solidFill>
          <a:ln/>
        </p:spPr>
        <p:txBody>
          <a:bodyPr/>
          <a:lstStyle/>
          <a:p>
            <a:endParaRPr lang="es-CL"/>
          </a:p>
        </p:txBody>
      </p:sp>
      <p:sp>
        <p:nvSpPr>
          <p:cNvPr id="19" name="Shape 16"/>
          <p:cNvSpPr/>
          <p:nvPr/>
        </p:nvSpPr>
        <p:spPr>
          <a:xfrm>
            <a:off x="11831955" y="4940618"/>
            <a:ext cx="110490" cy="110490"/>
          </a:xfrm>
          <a:prstGeom prst="roundRect">
            <a:avLst>
              <a:gd name="adj" fmla="val 413793"/>
            </a:avLst>
          </a:prstGeom>
          <a:solidFill>
            <a:srgbClr val="006747"/>
          </a:solidFill>
          <a:ln/>
        </p:spPr>
        <p:txBody>
          <a:bodyPr/>
          <a:lstStyle/>
          <a:p>
            <a:endParaRPr lang="es-CL"/>
          </a:p>
        </p:txBody>
      </p:sp>
      <p:sp>
        <p:nvSpPr>
          <p:cNvPr id="20" name="Text 17"/>
          <p:cNvSpPr/>
          <p:nvPr/>
        </p:nvSpPr>
        <p:spPr>
          <a:xfrm>
            <a:off x="12476917" y="4880610"/>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4</a:t>
            </a:r>
            <a:endParaRPr lang="en-US" sz="1450" dirty="0"/>
          </a:p>
        </p:txBody>
      </p:sp>
      <p:sp>
        <p:nvSpPr>
          <p:cNvPr id="21" name="Text 18"/>
          <p:cNvSpPr/>
          <p:nvPr/>
        </p:nvSpPr>
        <p:spPr>
          <a:xfrm>
            <a:off x="12476917" y="5199340"/>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Recetario Colaborativo</a:t>
            </a:r>
            <a:endParaRPr lang="en-US" sz="1150" dirty="0"/>
          </a:p>
        </p:txBody>
      </p:sp>
      <p:sp>
        <p:nvSpPr>
          <p:cNvPr id="22" name="Shape 19"/>
          <p:cNvSpPr/>
          <p:nvPr/>
        </p:nvSpPr>
        <p:spPr>
          <a:xfrm>
            <a:off x="11607641" y="5750719"/>
            <a:ext cx="294799" cy="15240"/>
          </a:xfrm>
          <a:prstGeom prst="roundRect">
            <a:avLst>
              <a:gd name="adj" fmla="val 870696"/>
            </a:avLst>
          </a:prstGeom>
          <a:solidFill>
            <a:srgbClr val="B7D5CA"/>
          </a:solidFill>
          <a:ln/>
        </p:spPr>
        <p:txBody>
          <a:bodyPr/>
          <a:lstStyle/>
          <a:p>
            <a:endParaRPr lang="es-CL"/>
          </a:p>
        </p:txBody>
      </p:sp>
      <p:sp>
        <p:nvSpPr>
          <p:cNvPr id="23" name="Shape 20"/>
          <p:cNvSpPr/>
          <p:nvPr/>
        </p:nvSpPr>
        <p:spPr>
          <a:xfrm>
            <a:off x="11831955" y="5703094"/>
            <a:ext cx="110490" cy="110490"/>
          </a:xfrm>
          <a:prstGeom prst="roundRect">
            <a:avLst>
              <a:gd name="adj" fmla="val 413793"/>
            </a:avLst>
          </a:prstGeom>
          <a:solidFill>
            <a:srgbClr val="006747"/>
          </a:solidFill>
          <a:ln/>
        </p:spPr>
        <p:txBody>
          <a:bodyPr/>
          <a:lstStyle/>
          <a:p>
            <a:endParaRPr lang="es-CL"/>
          </a:p>
        </p:txBody>
      </p:sp>
      <p:sp>
        <p:nvSpPr>
          <p:cNvPr id="24" name="Text 21"/>
          <p:cNvSpPr/>
          <p:nvPr/>
        </p:nvSpPr>
        <p:spPr>
          <a:xfrm>
            <a:off x="9937790" y="5643086"/>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5</a:t>
            </a:r>
            <a:endParaRPr lang="en-US" sz="1450" dirty="0"/>
          </a:p>
        </p:txBody>
      </p:sp>
      <p:sp>
        <p:nvSpPr>
          <p:cNvPr id="25" name="Text 22"/>
          <p:cNvSpPr/>
          <p:nvPr/>
        </p:nvSpPr>
        <p:spPr>
          <a:xfrm>
            <a:off x="9937790" y="5961817"/>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Módulos de Reportería</a:t>
            </a:r>
            <a:endParaRPr lang="en-US" sz="1150" dirty="0"/>
          </a:p>
        </p:txBody>
      </p:sp>
      <p:sp>
        <p:nvSpPr>
          <p:cNvPr id="26" name="Shape 23"/>
          <p:cNvSpPr/>
          <p:nvPr/>
        </p:nvSpPr>
        <p:spPr>
          <a:xfrm>
            <a:off x="11871960" y="6513195"/>
            <a:ext cx="294799" cy="15240"/>
          </a:xfrm>
          <a:prstGeom prst="roundRect">
            <a:avLst>
              <a:gd name="adj" fmla="val 870696"/>
            </a:avLst>
          </a:prstGeom>
          <a:solidFill>
            <a:srgbClr val="B7D5CA"/>
          </a:solidFill>
          <a:ln/>
        </p:spPr>
        <p:txBody>
          <a:bodyPr/>
          <a:lstStyle/>
          <a:p>
            <a:endParaRPr lang="es-CL"/>
          </a:p>
        </p:txBody>
      </p:sp>
      <p:sp>
        <p:nvSpPr>
          <p:cNvPr id="27" name="Shape 24"/>
          <p:cNvSpPr/>
          <p:nvPr/>
        </p:nvSpPr>
        <p:spPr>
          <a:xfrm>
            <a:off x="11831955" y="6465570"/>
            <a:ext cx="110490" cy="110490"/>
          </a:xfrm>
          <a:prstGeom prst="roundRect">
            <a:avLst>
              <a:gd name="adj" fmla="val 413793"/>
            </a:avLst>
          </a:prstGeom>
          <a:solidFill>
            <a:srgbClr val="006747"/>
          </a:solidFill>
          <a:ln/>
        </p:spPr>
        <p:txBody>
          <a:bodyPr/>
          <a:lstStyle/>
          <a:p>
            <a:endParaRPr lang="es-CL"/>
          </a:p>
        </p:txBody>
      </p:sp>
      <p:sp>
        <p:nvSpPr>
          <p:cNvPr id="28" name="Text 25"/>
          <p:cNvSpPr/>
          <p:nvPr/>
        </p:nvSpPr>
        <p:spPr>
          <a:xfrm>
            <a:off x="12476917" y="6405563"/>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6</a:t>
            </a:r>
            <a:endParaRPr lang="en-US" sz="1450" dirty="0"/>
          </a:p>
        </p:txBody>
      </p:sp>
      <p:sp>
        <p:nvSpPr>
          <p:cNvPr id="29" name="Text 26"/>
          <p:cNvSpPr/>
          <p:nvPr/>
        </p:nvSpPr>
        <p:spPr>
          <a:xfrm>
            <a:off x="12476917" y="6724293"/>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Pruebas y Despliegue Final</a:t>
            </a:r>
            <a:endParaRPr lang="en-US" sz="1150" dirty="0"/>
          </a:p>
        </p:txBody>
      </p:sp>
      <p:pic>
        <p:nvPicPr>
          <p:cNvPr id="31" name="Imagen 30">
            <a:extLst>
              <a:ext uri="{FF2B5EF4-FFF2-40B4-BE49-F238E27FC236}">
                <a16:creationId xmlns:a16="http://schemas.microsoft.com/office/drawing/2014/main" id="{8A46F464-BCB1-4E48-3667-E64716FBCC7D}"/>
              </a:ext>
            </a:extLst>
          </p:cNvPr>
          <p:cNvPicPr>
            <a:picLocks noChangeAspect="1"/>
          </p:cNvPicPr>
          <p:nvPr/>
        </p:nvPicPr>
        <p:blipFill>
          <a:blip r:embed="rId4"/>
          <a:stretch>
            <a:fillRect/>
          </a:stretch>
        </p:blipFill>
        <p:spPr>
          <a:xfrm>
            <a:off x="12820397" y="7804786"/>
            <a:ext cx="1810003" cy="3143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5365789" y="310674"/>
            <a:ext cx="3898821" cy="566976"/>
          </a:xfrm>
          <a:prstGeom prst="rect">
            <a:avLst/>
          </a:prstGeom>
          <a:noFill/>
          <a:ln/>
        </p:spPr>
        <p:txBody>
          <a:bodyPr wrap="none" lIns="0" tIns="0" rIns="0" bIns="0" rtlCol="0" anchor="t"/>
          <a:lstStyle/>
          <a:p>
            <a:pPr marL="0" indent="0" algn="ctr">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Conclusión</a:t>
            </a:r>
            <a:endParaRPr lang="en-US" sz="3550" dirty="0"/>
          </a:p>
        </p:txBody>
      </p:sp>
      <p:sp>
        <p:nvSpPr>
          <p:cNvPr id="4" name="Text 1"/>
          <p:cNvSpPr/>
          <p:nvPr/>
        </p:nvSpPr>
        <p:spPr>
          <a:xfrm>
            <a:off x="9937790" y="4344353"/>
            <a:ext cx="3898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CuadroTexto 5">
            <a:extLst>
              <a:ext uri="{FF2B5EF4-FFF2-40B4-BE49-F238E27FC236}">
                <a16:creationId xmlns:a16="http://schemas.microsoft.com/office/drawing/2014/main" id="{EC780118-53FA-CDAA-C51E-758CC2B9807E}"/>
              </a:ext>
            </a:extLst>
          </p:cNvPr>
          <p:cNvSpPr txBox="1"/>
          <p:nvPr/>
        </p:nvSpPr>
        <p:spPr>
          <a:xfrm>
            <a:off x="1204331" y="1291518"/>
            <a:ext cx="10749775" cy="5860450"/>
          </a:xfrm>
          <a:prstGeom prst="rect">
            <a:avLst/>
          </a:prstGeom>
          <a:noFill/>
        </p:spPr>
        <p:txBody>
          <a:bodyPr wrap="square">
            <a:spAutoFit/>
          </a:bodyPr>
          <a:lstStyle/>
          <a:p>
            <a:pPr algn="just">
              <a:lnSpc>
                <a:spcPts val="2900"/>
              </a:lnSpc>
            </a:pPr>
            <a:r>
              <a:rPr lang="es-ES" sz="2800" dirty="0" err="1">
                <a:solidFill>
                  <a:srgbClr val="006747"/>
                </a:solidFill>
                <a:latin typeface="Noto Serif SC Bold" pitchFamily="34" charset="0"/>
                <a:ea typeface="Noto Serif SC Bold" pitchFamily="34" charset="-122"/>
              </a:rPr>
              <a:t>NutriHuella</a:t>
            </a:r>
            <a:r>
              <a:rPr lang="es-ES" sz="2800" dirty="0">
                <a:solidFill>
                  <a:srgbClr val="006747"/>
                </a:solidFill>
                <a:latin typeface="Noto Serif SC Bold" pitchFamily="34" charset="0"/>
                <a:ea typeface="Noto Serif SC Bold" pitchFamily="34" charset="-122"/>
              </a:rPr>
              <a:t> demuestra cómo la innovación tecnológica puede mejorar la calidad de vida de nuestras mascotas, ofreciendo planes nutricionales personalizados, accesibles y económicamente viables. Este proyecto refleja nuestro compromiso con el bienestar animal y la aplicación práctica de nuestras competencias profesionales, con un valor estimado de $3.020.000 CLP.</a:t>
            </a:r>
          </a:p>
          <a:p>
            <a:pPr>
              <a:lnSpc>
                <a:spcPts val="2900"/>
              </a:lnSpc>
            </a:pPr>
            <a:endParaRPr lang="es-ES" sz="2800" dirty="0">
              <a:solidFill>
                <a:srgbClr val="006747"/>
              </a:solidFill>
              <a:latin typeface="Noto Serif SC Bold" pitchFamily="34" charset="0"/>
              <a:ea typeface="Noto Serif SC Bold" pitchFamily="34" charset="-122"/>
            </a:endParaRP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Escalabilidad e integración con servicios veterinarios.</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Aporte social al cuidado responsable de las mascotas.</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Potencial de expansión.</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Innovación con impacto positivo en la comunidad.</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Preparación para enfrentar el campo laboral.</a:t>
            </a:r>
          </a:p>
        </p:txBody>
      </p:sp>
      <p:pic>
        <p:nvPicPr>
          <p:cNvPr id="9" name="Imagen 8">
            <a:extLst>
              <a:ext uri="{FF2B5EF4-FFF2-40B4-BE49-F238E27FC236}">
                <a16:creationId xmlns:a16="http://schemas.microsoft.com/office/drawing/2014/main" id="{25BE3333-0597-89BD-309F-D10CCA9A18A0}"/>
              </a:ext>
            </a:extLst>
          </p:cNvPr>
          <p:cNvPicPr>
            <a:picLocks noChangeAspect="1"/>
          </p:cNvPicPr>
          <p:nvPr/>
        </p:nvPicPr>
        <p:blipFill>
          <a:blip r:embed="rId3"/>
          <a:stretch>
            <a:fillRect/>
          </a:stretch>
        </p:blipFill>
        <p:spPr>
          <a:xfrm>
            <a:off x="9768468" y="4221743"/>
            <a:ext cx="3219245" cy="3708808"/>
          </a:xfrm>
          <a:prstGeom prst="rect">
            <a:avLst/>
          </a:prstGeom>
        </p:spPr>
      </p:pic>
      <p:pic>
        <p:nvPicPr>
          <p:cNvPr id="5" name="Imagen 4">
            <a:extLst>
              <a:ext uri="{FF2B5EF4-FFF2-40B4-BE49-F238E27FC236}">
                <a16:creationId xmlns:a16="http://schemas.microsoft.com/office/drawing/2014/main" id="{8FCF677E-8AF2-3784-AE7A-738AC25F1A89}"/>
              </a:ext>
            </a:extLst>
          </p:cNvPr>
          <p:cNvPicPr>
            <a:picLocks noChangeAspect="1"/>
          </p:cNvPicPr>
          <p:nvPr/>
        </p:nvPicPr>
        <p:blipFill>
          <a:blip r:embed="rId4"/>
          <a:stretch>
            <a:fillRect/>
          </a:stretch>
        </p:blipFill>
        <p:spPr>
          <a:xfrm>
            <a:off x="12896608" y="7678103"/>
            <a:ext cx="1733792" cy="5048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88864"/>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NutriHuella – Porque tu mascota merece lo mejor</a:t>
            </a:r>
            <a:endParaRPr lang="en-US" sz="4450" dirty="0"/>
          </a:p>
        </p:txBody>
      </p:sp>
      <p:sp>
        <p:nvSpPr>
          <p:cNvPr id="4" name="Text 1"/>
          <p:cNvSpPr/>
          <p:nvPr/>
        </p:nvSpPr>
        <p:spPr>
          <a:xfrm>
            <a:off x="793790" y="3146584"/>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2870835" y="3849648"/>
            <a:ext cx="3402330" cy="425291"/>
          </a:xfrm>
          <a:prstGeom prst="rect">
            <a:avLst/>
          </a:prstGeom>
          <a:noFill/>
          <a:ln/>
        </p:spPr>
        <p:txBody>
          <a:bodyPr wrap="none" lIns="0" tIns="0" rIns="0" bIns="0" rtlCol="0" anchor="t"/>
          <a:lstStyle/>
          <a:p>
            <a:pPr marL="0" indent="0" algn="ctr">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¡Muchas Gracias!</a:t>
            </a:r>
            <a:endParaRPr lang="en-US" sz="2650" dirty="0"/>
          </a:p>
        </p:txBody>
      </p:sp>
      <p:pic>
        <p:nvPicPr>
          <p:cNvPr id="6" name="Image 1" descr="preencoded.png"/>
          <p:cNvPicPr>
            <a:picLocks noChangeAspect="1"/>
          </p:cNvPicPr>
          <p:nvPr/>
        </p:nvPicPr>
        <p:blipFill>
          <a:blip r:embed="rId4"/>
          <a:stretch>
            <a:fillRect/>
          </a:stretch>
        </p:blipFill>
        <p:spPr>
          <a:xfrm>
            <a:off x="793790" y="4615101"/>
            <a:ext cx="6918246" cy="2225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2972"/>
          </a:xfrm>
          <a:prstGeom prst="rect">
            <a:avLst/>
          </a:prstGeom>
        </p:spPr>
      </p:pic>
      <p:pic>
        <p:nvPicPr>
          <p:cNvPr id="3" name="Image 1" descr="preencoded.png"/>
          <p:cNvPicPr>
            <a:picLocks noChangeAspect="1"/>
          </p:cNvPicPr>
          <p:nvPr/>
        </p:nvPicPr>
        <p:blipFill>
          <a:blip r:embed="rId4"/>
          <a:stretch>
            <a:fillRect/>
          </a:stretch>
        </p:blipFill>
        <p:spPr>
          <a:xfrm>
            <a:off x="1196935" y="3554254"/>
            <a:ext cx="3190399" cy="2622947"/>
          </a:xfrm>
          <a:prstGeom prst="rect">
            <a:avLst/>
          </a:prstGeom>
        </p:spPr>
      </p:pic>
      <p:sp>
        <p:nvSpPr>
          <p:cNvPr id="4" name="Text 0"/>
          <p:cNvSpPr/>
          <p:nvPr/>
        </p:nvSpPr>
        <p:spPr>
          <a:xfrm>
            <a:off x="1446252" y="6419136"/>
            <a:ext cx="2691884"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Leandro Valenzuela</a:t>
            </a:r>
            <a:endParaRPr lang="en-US" sz="2100" dirty="0"/>
          </a:p>
        </p:txBody>
      </p:sp>
      <p:sp>
        <p:nvSpPr>
          <p:cNvPr id="5" name="Text 1"/>
          <p:cNvSpPr/>
          <p:nvPr/>
        </p:nvSpPr>
        <p:spPr>
          <a:xfrm>
            <a:off x="792361" y="6970157"/>
            <a:ext cx="399966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Product Owner</a:t>
            </a:r>
            <a:endParaRPr lang="en-US" sz="1650" dirty="0"/>
          </a:p>
        </p:txBody>
      </p:sp>
      <p:pic>
        <p:nvPicPr>
          <p:cNvPr id="6" name="Image 2" descr="preencoded.png"/>
          <p:cNvPicPr>
            <a:picLocks noChangeAspect="1"/>
          </p:cNvPicPr>
          <p:nvPr/>
        </p:nvPicPr>
        <p:blipFill>
          <a:blip r:embed="rId5"/>
          <a:stretch>
            <a:fillRect/>
          </a:stretch>
        </p:blipFill>
        <p:spPr>
          <a:xfrm>
            <a:off x="6268403" y="3516630"/>
            <a:ext cx="2109907" cy="2581037"/>
          </a:xfrm>
          <a:prstGeom prst="rect">
            <a:avLst/>
          </a:prstGeom>
        </p:spPr>
      </p:pic>
      <p:sp>
        <p:nvSpPr>
          <p:cNvPr id="7" name="Text 2"/>
          <p:cNvSpPr/>
          <p:nvPr/>
        </p:nvSpPr>
        <p:spPr>
          <a:xfrm>
            <a:off x="5979081" y="6517005"/>
            <a:ext cx="2688550"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Gonzalo Troncoso</a:t>
            </a:r>
            <a:endParaRPr lang="en-US" sz="2100" dirty="0"/>
          </a:p>
        </p:txBody>
      </p:sp>
      <p:sp>
        <p:nvSpPr>
          <p:cNvPr id="8" name="Text 3"/>
          <p:cNvSpPr/>
          <p:nvPr/>
        </p:nvSpPr>
        <p:spPr>
          <a:xfrm>
            <a:off x="5324237" y="7068026"/>
            <a:ext cx="399835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Scrum Master</a:t>
            </a:r>
            <a:endParaRPr lang="en-US" sz="1650" dirty="0"/>
          </a:p>
        </p:txBody>
      </p:sp>
      <p:pic>
        <p:nvPicPr>
          <p:cNvPr id="9" name="Image 3" descr="preencoded.png"/>
          <p:cNvPicPr>
            <a:picLocks noChangeAspect="1"/>
          </p:cNvPicPr>
          <p:nvPr/>
        </p:nvPicPr>
        <p:blipFill>
          <a:blip r:embed="rId6"/>
          <a:stretch>
            <a:fillRect/>
          </a:stretch>
        </p:blipFill>
        <p:spPr>
          <a:xfrm>
            <a:off x="10969704" y="3554254"/>
            <a:ext cx="1768435" cy="2714506"/>
          </a:xfrm>
          <a:prstGeom prst="rect">
            <a:avLst/>
          </a:prstGeom>
        </p:spPr>
      </p:pic>
      <p:sp>
        <p:nvSpPr>
          <p:cNvPr id="10" name="Text 4"/>
          <p:cNvSpPr/>
          <p:nvPr/>
        </p:nvSpPr>
        <p:spPr>
          <a:xfrm>
            <a:off x="10509647" y="6510695"/>
            <a:ext cx="2688550"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Alexander Orell</a:t>
            </a:r>
            <a:endParaRPr lang="en-US" sz="2100" dirty="0"/>
          </a:p>
        </p:txBody>
      </p:sp>
      <p:sp>
        <p:nvSpPr>
          <p:cNvPr id="11" name="Text 5"/>
          <p:cNvSpPr/>
          <p:nvPr/>
        </p:nvSpPr>
        <p:spPr>
          <a:xfrm>
            <a:off x="9854803" y="7061716"/>
            <a:ext cx="399835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Scrum Team</a:t>
            </a:r>
            <a:endParaRPr lang="en-US" sz="1650" dirty="0"/>
          </a:p>
        </p:txBody>
      </p:sp>
      <p:pic>
        <p:nvPicPr>
          <p:cNvPr id="13" name="Imagen 12">
            <a:extLst>
              <a:ext uri="{FF2B5EF4-FFF2-40B4-BE49-F238E27FC236}">
                <a16:creationId xmlns:a16="http://schemas.microsoft.com/office/drawing/2014/main" id="{51345BAC-F898-9783-45A5-7FF732695C72}"/>
              </a:ext>
            </a:extLst>
          </p:cNvPr>
          <p:cNvPicPr>
            <a:picLocks noChangeAspect="1"/>
          </p:cNvPicPr>
          <p:nvPr/>
        </p:nvPicPr>
        <p:blipFill>
          <a:blip r:embed="rId7"/>
          <a:stretch>
            <a:fillRect/>
          </a:stretch>
        </p:blipFill>
        <p:spPr>
          <a:xfrm>
            <a:off x="12844101" y="7790497"/>
            <a:ext cx="1752845" cy="3429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85000"/>
            </a:srgbClr>
          </a:solidFill>
          <a:ln/>
        </p:spPr>
        <p:txBody>
          <a:bodyPr/>
          <a:lstStyle/>
          <a:p>
            <a:endParaRPr lang="es-CL"/>
          </a:p>
        </p:txBody>
      </p:sp>
      <p:sp>
        <p:nvSpPr>
          <p:cNvPr id="4" name="Shape 1"/>
          <p:cNvSpPr/>
          <p:nvPr/>
        </p:nvSpPr>
        <p:spPr>
          <a:xfrm>
            <a:off x="0" y="0"/>
            <a:ext cx="14630400" cy="8229600"/>
          </a:xfrm>
          <a:prstGeom prst="rect">
            <a:avLst/>
          </a:prstGeom>
          <a:solidFill>
            <a:srgbClr val="DFDFE0"/>
          </a:solidFill>
          <a:ln/>
        </p:spPr>
        <p:txBody>
          <a:bodyPr/>
          <a:lstStyle/>
          <a:p>
            <a:endParaRPr lang="es-CL"/>
          </a:p>
        </p:txBody>
      </p:sp>
      <p:pic>
        <p:nvPicPr>
          <p:cNvPr id="5"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793790" y="2382560"/>
            <a:ext cx="130428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Tu mascota merece una alimentación sana, natural y accesible.</a:t>
            </a:r>
            <a:endParaRPr lang="en-US" sz="4450" dirty="0"/>
          </a:p>
        </p:txBody>
      </p:sp>
      <p:sp>
        <p:nvSpPr>
          <p:cNvPr id="7" name="Text 3"/>
          <p:cNvSpPr/>
          <p:nvPr/>
        </p:nvSpPr>
        <p:spPr>
          <a:xfrm>
            <a:off x="793790" y="4140279"/>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8" name="Text 4"/>
          <p:cNvSpPr/>
          <p:nvPr/>
        </p:nvSpPr>
        <p:spPr>
          <a:xfrm>
            <a:off x="793790" y="4758333"/>
            <a:ext cx="13042821" cy="1088708"/>
          </a:xfrm>
          <a:prstGeom prst="rect">
            <a:avLst/>
          </a:prstGeom>
          <a:noFill/>
          <a:ln/>
        </p:spPr>
        <p:txBody>
          <a:bodyPr wrap="square" lIns="0" tIns="0" rIns="0" bIns="0" rtlCol="0" anchor="t"/>
          <a:lstStyle/>
          <a:p>
            <a:pPr marL="0" indent="0" algn="ctr">
              <a:lnSpc>
                <a:spcPts val="2850"/>
              </a:lnSpc>
              <a:buNone/>
            </a:pPr>
            <a:r>
              <a:rPr lang="en-US" sz="1750" dirty="0">
                <a:solidFill>
                  <a:srgbClr val="4B4A4A"/>
                </a:solidFill>
                <a:latin typeface="Geist" pitchFamily="34" charset="0"/>
                <a:ea typeface="Geist" pitchFamily="34" charset="-122"/>
                <a:cs typeface="Geist" pitchFamily="34" charset="-120"/>
              </a:rPr>
              <a:t>El presente proyecto se enmarca en el desarrollo de una solución tecnológica aplicada a un ámbito de alto interés social: el cuidado y bienestar de las mascotas. En los últimos años, el rol de los animales de compañía ha cobrado una gran relevancia dentro de los hogares, lo que ha generado nuevas necesidades que requieren de herramientas innovadoras y accesibles.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402449" y="2174796"/>
            <a:ext cx="7825502" cy="978218"/>
          </a:xfrm>
          <a:prstGeom prst="rect">
            <a:avLst/>
          </a:prstGeom>
          <a:noFill/>
          <a:ln/>
        </p:spPr>
        <p:txBody>
          <a:bodyPr wrap="none" lIns="0" tIns="0" rIns="0" bIns="0" rtlCol="0" anchor="t"/>
          <a:lstStyle/>
          <a:p>
            <a:pPr marL="0" indent="0" algn="ctr">
              <a:lnSpc>
                <a:spcPts val="7700"/>
              </a:lnSpc>
              <a:buNone/>
            </a:pPr>
            <a:r>
              <a:rPr lang="en-US" sz="6150" b="1" dirty="0">
                <a:solidFill>
                  <a:srgbClr val="FFFFFF"/>
                </a:solidFill>
                <a:latin typeface="Noto Serif SC Bold" pitchFamily="34" charset="0"/>
                <a:ea typeface="Noto Serif SC Bold" pitchFamily="34" charset="-122"/>
                <a:cs typeface="Noto Serif SC Bold" pitchFamily="34" charset="-120"/>
              </a:rPr>
              <a:t>El Problema Actual</a:t>
            </a:r>
            <a:endParaRPr lang="en-US" sz="6150" dirty="0"/>
          </a:p>
        </p:txBody>
      </p:sp>
      <p:sp>
        <p:nvSpPr>
          <p:cNvPr id="3" name="Shape 1"/>
          <p:cNvSpPr/>
          <p:nvPr/>
        </p:nvSpPr>
        <p:spPr>
          <a:xfrm>
            <a:off x="793790" y="3606641"/>
            <a:ext cx="4196358" cy="2448044"/>
          </a:xfrm>
          <a:prstGeom prst="roundRect">
            <a:avLst>
              <a:gd name="adj" fmla="val 8339"/>
            </a:avLst>
          </a:prstGeom>
          <a:solidFill>
            <a:srgbClr val="006747">
              <a:alpha val="95000"/>
            </a:srgbClr>
          </a:solidFill>
          <a:ln w="30480">
            <a:solidFill>
              <a:srgbClr val="8CAB18"/>
            </a:solidFill>
            <a:prstDash val="solid"/>
          </a:ln>
        </p:spPr>
        <p:txBody>
          <a:bodyPr/>
          <a:lstStyle/>
          <a:p>
            <a:endParaRPr lang="es-CL"/>
          </a:p>
        </p:txBody>
      </p:sp>
      <p:sp>
        <p:nvSpPr>
          <p:cNvPr id="4" name="Shape 2"/>
          <p:cNvSpPr/>
          <p:nvPr/>
        </p:nvSpPr>
        <p:spPr>
          <a:xfrm>
            <a:off x="793790" y="3606641"/>
            <a:ext cx="121920" cy="2448044"/>
          </a:xfrm>
          <a:prstGeom prst="roundRect">
            <a:avLst>
              <a:gd name="adj" fmla="val 167442"/>
            </a:avLst>
          </a:prstGeom>
          <a:solidFill>
            <a:srgbClr val="8CAB18"/>
          </a:solidFill>
          <a:ln/>
        </p:spPr>
        <p:txBody>
          <a:bodyPr/>
          <a:lstStyle/>
          <a:p>
            <a:endParaRPr lang="es-CL"/>
          </a:p>
        </p:txBody>
      </p:sp>
      <p:sp>
        <p:nvSpPr>
          <p:cNvPr id="5" name="Text 3"/>
          <p:cNvSpPr/>
          <p:nvPr/>
        </p:nvSpPr>
        <p:spPr>
          <a:xfrm>
            <a:off x="1173004" y="3863935"/>
            <a:ext cx="3308152"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Dependencia del pellet</a:t>
            </a:r>
            <a:endParaRPr lang="en-US" sz="2200" dirty="0"/>
          </a:p>
        </p:txBody>
      </p:sp>
      <p:sp>
        <p:nvSpPr>
          <p:cNvPr id="6" name="Text 4"/>
          <p:cNvSpPr/>
          <p:nvPr/>
        </p:nvSpPr>
        <p:spPr>
          <a:xfrm>
            <a:off x="1173004" y="435435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La alimentación se basa en productos procesados de baja calidad nutricional.</a:t>
            </a:r>
            <a:endParaRPr lang="en-US" sz="1750" dirty="0"/>
          </a:p>
        </p:txBody>
      </p:sp>
      <p:sp>
        <p:nvSpPr>
          <p:cNvPr id="7" name="Shape 5"/>
          <p:cNvSpPr/>
          <p:nvPr/>
        </p:nvSpPr>
        <p:spPr>
          <a:xfrm>
            <a:off x="5216962" y="3606641"/>
            <a:ext cx="4196358" cy="2448044"/>
          </a:xfrm>
          <a:prstGeom prst="roundRect">
            <a:avLst>
              <a:gd name="adj" fmla="val 8339"/>
            </a:avLst>
          </a:prstGeom>
          <a:solidFill>
            <a:srgbClr val="006747">
              <a:alpha val="95000"/>
            </a:srgbClr>
          </a:solidFill>
          <a:ln w="30480">
            <a:solidFill>
              <a:srgbClr val="335E23"/>
            </a:solidFill>
            <a:prstDash val="solid"/>
          </a:ln>
        </p:spPr>
        <p:txBody>
          <a:bodyPr/>
          <a:lstStyle/>
          <a:p>
            <a:endParaRPr lang="es-CL"/>
          </a:p>
        </p:txBody>
      </p:sp>
      <p:sp>
        <p:nvSpPr>
          <p:cNvPr id="8" name="Shape 6"/>
          <p:cNvSpPr/>
          <p:nvPr/>
        </p:nvSpPr>
        <p:spPr>
          <a:xfrm>
            <a:off x="5216962" y="3606641"/>
            <a:ext cx="121920" cy="2448044"/>
          </a:xfrm>
          <a:prstGeom prst="roundRect">
            <a:avLst>
              <a:gd name="adj" fmla="val 167442"/>
            </a:avLst>
          </a:prstGeom>
          <a:solidFill>
            <a:srgbClr val="335E23"/>
          </a:solidFill>
          <a:ln/>
        </p:spPr>
        <p:txBody>
          <a:bodyPr/>
          <a:lstStyle/>
          <a:p>
            <a:endParaRPr lang="es-CL"/>
          </a:p>
        </p:txBody>
      </p:sp>
      <p:sp>
        <p:nvSpPr>
          <p:cNvPr id="9" name="Text 7"/>
          <p:cNvSpPr/>
          <p:nvPr/>
        </p:nvSpPr>
        <p:spPr>
          <a:xfrm>
            <a:off x="5596176" y="3863935"/>
            <a:ext cx="3195042"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Falta de conocimiento</a:t>
            </a:r>
            <a:endParaRPr lang="en-US" sz="2200" dirty="0"/>
          </a:p>
        </p:txBody>
      </p:sp>
      <p:sp>
        <p:nvSpPr>
          <p:cNvPr id="10" name="Text 8"/>
          <p:cNvSpPr/>
          <p:nvPr/>
        </p:nvSpPr>
        <p:spPr>
          <a:xfrm>
            <a:off x="5596176" y="435435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Muchos dueños desconocen las necesidades nutricionales reales de sus mascotas.</a:t>
            </a:r>
            <a:endParaRPr lang="en-US" sz="1750" dirty="0"/>
          </a:p>
        </p:txBody>
      </p:sp>
      <p:sp>
        <p:nvSpPr>
          <p:cNvPr id="11" name="Shape 9"/>
          <p:cNvSpPr/>
          <p:nvPr/>
        </p:nvSpPr>
        <p:spPr>
          <a:xfrm>
            <a:off x="9640133" y="3606641"/>
            <a:ext cx="4196358" cy="2448044"/>
          </a:xfrm>
          <a:prstGeom prst="roundRect">
            <a:avLst>
              <a:gd name="adj" fmla="val 8339"/>
            </a:avLst>
          </a:prstGeom>
          <a:solidFill>
            <a:srgbClr val="006747">
              <a:alpha val="95000"/>
            </a:srgbClr>
          </a:solidFill>
          <a:ln w="30480">
            <a:solidFill>
              <a:srgbClr val="8CAB18"/>
            </a:solidFill>
            <a:prstDash val="solid"/>
          </a:ln>
        </p:spPr>
        <p:txBody>
          <a:bodyPr/>
          <a:lstStyle/>
          <a:p>
            <a:endParaRPr lang="es-CL"/>
          </a:p>
        </p:txBody>
      </p:sp>
      <p:sp>
        <p:nvSpPr>
          <p:cNvPr id="12" name="Shape 10"/>
          <p:cNvSpPr/>
          <p:nvPr/>
        </p:nvSpPr>
        <p:spPr>
          <a:xfrm>
            <a:off x="9640133" y="3606641"/>
            <a:ext cx="121920" cy="2448044"/>
          </a:xfrm>
          <a:prstGeom prst="roundRect">
            <a:avLst>
              <a:gd name="adj" fmla="val 167442"/>
            </a:avLst>
          </a:prstGeom>
          <a:solidFill>
            <a:srgbClr val="8CAB18"/>
          </a:solidFill>
          <a:ln/>
        </p:spPr>
        <p:txBody>
          <a:bodyPr/>
          <a:lstStyle/>
          <a:p>
            <a:endParaRPr lang="es-CL"/>
          </a:p>
        </p:txBody>
      </p:sp>
      <p:sp>
        <p:nvSpPr>
          <p:cNvPr id="13" name="Text 11"/>
          <p:cNvSpPr/>
          <p:nvPr/>
        </p:nvSpPr>
        <p:spPr>
          <a:xfrm>
            <a:off x="10019348" y="3863935"/>
            <a:ext cx="3559850" cy="70866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Percepción de costos altos</a:t>
            </a:r>
            <a:endParaRPr lang="en-US" sz="2200" dirty="0"/>
          </a:p>
        </p:txBody>
      </p:sp>
      <p:sp>
        <p:nvSpPr>
          <p:cNvPr id="14" name="Text 12"/>
          <p:cNvSpPr/>
          <p:nvPr/>
        </p:nvSpPr>
        <p:spPr>
          <a:xfrm>
            <a:off x="10019348" y="470868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La alimentación natural se considera inalcanzable económicamente.</a:t>
            </a:r>
            <a:endParaRPr lang="en-US" sz="1750" dirty="0"/>
          </a:p>
        </p:txBody>
      </p:sp>
      <p:pic>
        <p:nvPicPr>
          <p:cNvPr id="16" name="Imagen 15">
            <a:extLst>
              <a:ext uri="{FF2B5EF4-FFF2-40B4-BE49-F238E27FC236}">
                <a16:creationId xmlns:a16="http://schemas.microsoft.com/office/drawing/2014/main" id="{338267E7-E3B3-E8FF-7CBC-168CEFDD13C9}"/>
              </a:ext>
            </a:extLst>
          </p:cNvPr>
          <p:cNvPicPr>
            <a:picLocks noChangeAspect="1"/>
          </p:cNvPicPr>
          <p:nvPr/>
        </p:nvPicPr>
        <p:blipFill>
          <a:blip r:embed="rId3"/>
          <a:stretch>
            <a:fillRect/>
          </a:stretch>
        </p:blipFill>
        <p:spPr>
          <a:xfrm>
            <a:off x="12791818" y="7749140"/>
            <a:ext cx="1838582" cy="3810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85761" y="713542"/>
            <a:ext cx="6258758" cy="510302"/>
          </a:xfrm>
          <a:prstGeom prst="rect">
            <a:avLst/>
          </a:prstGeom>
          <a:noFill/>
          <a:ln/>
        </p:spPr>
        <p:txBody>
          <a:bodyPr wrap="none" lIns="0" tIns="0" rIns="0" bIns="0" rtlCol="0" anchor="t"/>
          <a:lstStyle/>
          <a:p>
            <a:pPr marL="0" indent="0" algn="ctr">
              <a:lnSpc>
                <a:spcPts val="4000"/>
              </a:lnSpc>
              <a:buNone/>
            </a:pPr>
            <a:r>
              <a:rPr lang="en-US" sz="3200" b="1" dirty="0">
                <a:solidFill>
                  <a:srgbClr val="006747"/>
                </a:solidFill>
                <a:latin typeface="Noto Serif SC Bold" pitchFamily="34" charset="0"/>
                <a:ea typeface="Noto Serif SC Bold" pitchFamily="34" charset="-122"/>
                <a:cs typeface="Noto Serif SC Bold" pitchFamily="34" charset="-120"/>
              </a:rPr>
              <a:t>Nuestra Solución: NutriHuella</a:t>
            </a:r>
            <a:endParaRPr lang="en-US" sz="3200" dirty="0"/>
          </a:p>
        </p:txBody>
      </p:sp>
      <p:pic>
        <p:nvPicPr>
          <p:cNvPr id="3" name="Image 0" descr="preencoded.png"/>
          <p:cNvPicPr>
            <a:picLocks noChangeAspect="1"/>
          </p:cNvPicPr>
          <p:nvPr/>
        </p:nvPicPr>
        <p:blipFill>
          <a:blip r:embed="rId3"/>
          <a:stretch>
            <a:fillRect/>
          </a:stretch>
        </p:blipFill>
        <p:spPr>
          <a:xfrm>
            <a:off x="793790" y="1682948"/>
            <a:ext cx="5645110" cy="3763328"/>
          </a:xfrm>
          <a:prstGeom prst="rect">
            <a:avLst/>
          </a:prstGeom>
        </p:spPr>
      </p:pic>
      <p:sp>
        <p:nvSpPr>
          <p:cNvPr id="4" name="Shape 1"/>
          <p:cNvSpPr/>
          <p:nvPr/>
        </p:nvSpPr>
        <p:spPr>
          <a:xfrm>
            <a:off x="7571780" y="1791355"/>
            <a:ext cx="102037" cy="102037"/>
          </a:xfrm>
          <a:prstGeom prst="roundRect">
            <a:avLst>
              <a:gd name="adj" fmla="val 448073"/>
            </a:avLst>
          </a:prstGeom>
          <a:solidFill>
            <a:srgbClr val="006747"/>
          </a:solidFill>
          <a:ln/>
        </p:spPr>
        <p:txBody>
          <a:bodyPr/>
          <a:lstStyle/>
          <a:p>
            <a:endParaRPr lang="es-CL"/>
          </a:p>
        </p:txBody>
      </p:sp>
      <p:sp>
        <p:nvSpPr>
          <p:cNvPr id="5" name="Text 2"/>
          <p:cNvSpPr/>
          <p:nvPr/>
        </p:nvSpPr>
        <p:spPr>
          <a:xfrm>
            <a:off x="7877889" y="1682948"/>
            <a:ext cx="3964543"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Plataforma web + móvil con IA</a:t>
            </a:r>
            <a:endParaRPr lang="en-US" sz="2000" dirty="0"/>
          </a:p>
        </p:txBody>
      </p:sp>
      <p:sp>
        <p:nvSpPr>
          <p:cNvPr id="6" name="Text 3"/>
          <p:cNvSpPr/>
          <p:nvPr/>
        </p:nvSpPr>
        <p:spPr>
          <a:xfrm>
            <a:off x="7877889" y="2205871"/>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Acceso fácil a planes nutricionales personalizados mediante inteligencia artificial.</a:t>
            </a:r>
            <a:endParaRPr lang="en-US" sz="1600" dirty="0"/>
          </a:p>
        </p:txBody>
      </p:sp>
      <p:sp>
        <p:nvSpPr>
          <p:cNvPr id="7" name="Shape 4"/>
          <p:cNvSpPr/>
          <p:nvPr/>
        </p:nvSpPr>
        <p:spPr>
          <a:xfrm>
            <a:off x="7571780" y="3375958"/>
            <a:ext cx="102037" cy="102037"/>
          </a:xfrm>
          <a:prstGeom prst="roundRect">
            <a:avLst>
              <a:gd name="adj" fmla="val 448073"/>
            </a:avLst>
          </a:prstGeom>
          <a:solidFill>
            <a:srgbClr val="006747"/>
          </a:solidFill>
          <a:ln/>
        </p:spPr>
        <p:txBody>
          <a:bodyPr/>
          <a:lstStyle/>
          <a:p>
            <a:endParaRPr lang="es-CL"/>
          </a:p>
        </p:txBody>
      </p:sp>
      <p:sp>
        <p:nvSpPr>
          <p:cNvPr id="8" name="Text 5"/>
          <p:cNvSpPr/>
          <p:nvPr/>
        </p:nvSpPr>
        <p:spPr>
          <a:xfrm>
            <a:off x="7877889" y="3267551"/>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Ficha clínica digital</a:t>
            </a:r>
            <a:endParaRPr lang="en-US" sz="2000" dirty="0"/>
          </a:p>
        </p:txBody>
      </p:sp>
      <p:sp>
        <p:nvSpPr>
          <p:cNvPr id="9" name="Text 6"/>
          <p:cNvSpPr/>
          <p:nvPr/>
        </p:nvSpPr>
        <p:spPr>
          <a:xfrm>
            <a:off x="7877889" y="3790474"/>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Historial de salud y preferencias del perro para recomendaciones precisas.</a:t>
            </a:r>
            <a:endParaRPr lang="en-US" sz="1600" dirty="0"/>
          </a:p>
        </p:txBody>
      </p:sp>
      <p:sp>
        <p:nvSpPr>
          <p:cNvPr id="10" name="Shape 7"/>
          <p:cNvSpPr/>
          <p:nvPr/>
        </p:nvSpPr>
        <p:spPr>
          <a:xfrm>
            <a:off x="7571780" y="4960560"/>
            <a:ext cx="102037" cy="102037"/>
          </a:xfrm>
          <a:prstGeom prst="roundRect">
            <a:avLst>
              <a:gd name="adj" fmla="val 448073"/>
            </a:avLst>
          </a:prstGeom>
          <a:solidFill>
            <a:srgbClr val="006747"/>
          </a:solidFill>
          <a:ln/>
        </p:spPr>
        <p:txBody>
          <a:bodyPr/>
          <a:lstStyle/>
          <a:p>
            <a:endParaRPr lang="es-CL"/>
          </a:p>
        </p:txBody>
      </p:sp>
      <p:sp>
        <p:nvSpPr>
          <p:cNvPr id="11" name="Text 8"/>
          <p:cNvSpPr/>
          <p:nvPr/>
        </p:nvSpPr>
        <p:spPr>
          <a:xfrm>
            <a:off x="7877889" y="4852154"/>
            <a:ext cx="3957399"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Plan nutricional automatizado</a:t>
            </a:r>
            <a:endParaRPr lang="en-US" sz="2000" dirty="0"/>
          </a:p>
        </p:txBody>
      </p:sp>
      <p:sp>
        <p:nvSpPr>
          <p:cNvPr id="12" name="Text 9"/>
          <p:cNvSpPr/>
          <p:nvPr/>
        </p:nvSpPr>
        <p:spPr>
          <a:xfrm>
            <a:off x="7877889" y="5375077"/>
            <a:ext cx="5966341" cy="326708"/>
          </a:xfrm>
          <a:prstGeom prst="rect">
            <a:avLst/>
          </a:prstGeom>
          <a:noFill/>
          <a:ln/>
        </p:spPr>
        <p:txBody>
          <a:bodyPr wrap="non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Generación automática de dietas equilibradas y adaptadas.</a:t>
            </a:r>
            <a:endParaRPr lang="en-US" sz="1600" dirty="0"/>
          </a:p>
        </p:txBody>
      </p:sp>
      <p:sp>
        <p:nvSpPr>
          <p:cNvPr id="13" name="Shape 10"/>
          <p:cNvSpPr/>
          <p:nvPr/>
        </p:nvSpPr>
        <p:spPr>
          <a:xfrm>
            <a:off x="7571780" y="6218456"/>
            <a:ext cx="102037" cy="102037"/>
          </a:xfrm>
          <a:prstGeom prst="roundRect">
            <a:avLst>
              <a:gd name="adj" fmla="val 448073"/>
            </a:avLst>
          </a:prstGeom>
          <a:solidFill>
            <a:srgbClr val="006747"/>
          </a:solidFill>
          <a:ln/>
        </p:spPr>
        <p:txBody>
          <a:bodyPr/>
          <a:lstStyle/>
          <a:p>
            <a:endParaRPr lang="es-CL"/>
          </a:p>
        </p:txBody>
      </p:sp>
      <p:sp>
        <p:nvSpPr>
          <p:cNvPr id="14" name="Text 11"/>
          <p:cNvSpPr/>
          <p:nvPr/>
        </p:nvSpPr>
        <p:spPr>
          <a:xfrm>
            <a:off x="7877889" y="6110049"/>
            <a:ext cx="2939534"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Recetario colaborativo</a:t>
            </a:r>
            <a:endParaRPr lang="en-US" sz="2000" dirty="0"/>
          </a:p>
        </p:txBody>
      </p:sp>
      <p:sp>
        <p:nvSpPr>
          <p:cNvPr id="15" name="Text 12"/>
          <p:cNvSpPr/>
          <p:nvPr/>
        </p:nvSpPr>
        <p:spPr>
          <a:xfrm>
            <a:off x="7877889" y="6632972"/>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Comunidad donde los usuarios pueden compartir y descubrir nuevas recetas saludables.</a:t>
            </a:r>
            <a:endParaRPr lang="en-US" sz="1600" dirty="0"/>
          </a:p>
        </p:txBody>
      </p:sp>
      <p:pic>
        <p:nvPicPr>
          <p:cNvPr id="17" name="Imagen 16">
            <a:extLst>
              <a:ext uri="{FF2B5EF4-FFF2-40B4-BE49-F238E27FC236}">
                <a16:creationId xmlns:a16="http://schemas.microsoft.com/office/drawing/2014/main" id="{05EBF338-B23A-4B96-74F8-83C7D8433597}"/>
              </a:ext>
            </a:extLst>
          </p:cNvPr>
          <p:cNvPicPr>
            <a:picLocks noChangeAspect="1"/>
          </p:cNvPicPr>
          <p:nvPr/>
        </p:nvPicPr>
        <p:blipFill>
          <a:blip r:embed="rId4"/>
          <a:stretch>
            <a:fillRect/>
          </a:stretch>
        </p:blipFill>
        <p:spPr>
          <a:xfrm>
            <a:off x="11786981" y="7625832"/>
            <a:ext cx="2843419" cy="4938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00568" y="816531"/>
            <a:ext cx="3629144" cy="453628"/>
          </a:xfrm>
          <a:prstGeom prst="rect">
            <a:avLst/>
          </a:prstGeom>
          <a:noFill/>
          <a:ln/>
        </p:spPr>
        <p:txBody>
          <a:bodyPr wrap="none" lIns="0" tIns="0" rIns="0" bIns="0" rtlCol="0" anchor="t"/>
          <a:lstStyle/>
          <a:p>
            <a:pPr marL="0" indent="0" algn="ctr">
              <a:lnSpc>
                <a:spcPts val="3550"/>
              </a:lnSpc>
              <a:buNone/>
            </a:pPr>
            <a:r>
              <a:rPr lang="en-US" sz="2850" b="1" dirty="0">
                <a:solidFill>
                  <a:srgbClr val="006747"/>
                </a:solidFill>
                <a:latin typeface="Noto Serif SC Bold" pitchFamily="34" charset="0"/>
                <a:ea typeface="Noto Serif SC Bold" pitchFamily="34" charset="-122"/>
                <a:cs typeface="Noto Serif SC Bold" pitchFamily="34" charset="-120"/>
              </a:rPr>
              <a:t>Nuestros Objetivos</a:t>
            </a:r>
            <a:endParaRPr lang="en-US" sz="2850" dirty="0"/>
          </a:p>
        </p:txBody>
      </p:sp>
      <p:sp>
        <p:nvSpPr>
          <p:cNvPr id="3" name="Text 1"/>
          <p:cNvSpPr/>
          <p:nvPr/>
        </p:nvSpPr>
        <p:spPr>
          <a:xfrm>
            <a:off x="4184928" y="1451610"/>
            <a:ext cx="6260425" cy="782479"/>
          </a:xfrm>
          <a:prstGeom prst="rect">
            <a:avLst/>
          </a:prstGeom>
          <a:noFill/>
          <a:ln/>
        </p:spPr>
        <p:txBody>
          <a:bodyPr wrap="none" lIns="0" tIns="0" rIns="0" bIns="0" rtlCol="0" anchor="t"/>
          <a:lstStyle/>
          <a:p>
            <a:pPr marL="0" indent="0" algn="ctr">
              <a:lnSpc>
                <a:spcPts val="6150"/>
              </a:lnSpc>
              <a:buNone/>
            </a:pPr>
            <a:r>
              <a:rPr lang="en-US" sz="4900" b="1" dirty="0">
                <a:solidFill>
                  <a:srgbClr val="006747"/>
                </a:solidFill>
                <a:latin typeface="Noto Serif SC Bold" pitchFamily="34" charset="0"/>
                <a:ea typeface="Noto Serif SC Bold" pitchFamily="34" charset="-122"/>
                <a:cs typeface="Noto Serif SC Bold" pitchFamily="34" charset="-120"/>
              </a:rPr>
              <a:t>Objetivo General</a:t>
            </a:r>
            <a:endParaRPr lang="en-US" sz="4900" dirty="0"/>
          </a:p>
        </p:txBody>
      </p:sp>
      <p:sp>
        <p:nvSpPr>
          <p:cNvPr id="4" name="Text 2"/>
          <p:cNvSpPr/>
          <p:nvPr/>
        </p:nvSpPr>
        <p:spPr>
          <a:xfrm>
            <a:off x="793790" y="2506266"/>
            <a:ext cx="13042821" cy="290274"/>
          </a:xfrm>
          <a:prstGeom prst="rect">
            <a:avLst/>
          </a:prstGeom>
          <a:noFill/>
          <a:ln/>
        </p:spPr>
        <p:txBody>
          <a:bodyPr wrap="none" lIns="0" tIns="0" rIns="0" bIns="0" rtlCol="0" anchor="t"/>
          <a:lstStyle/>
          <a:p>
            <a:pPr marL="0" indent="0" algn="ctr">
              <a:lnSpc>
                <a:spcPts val="2250"/>
              </a:lnSpc>
              <a:buNone/>
            </a:pPr>
            <a:r>
              <a:rPr lang="en-US" sz="1400" dirty="0">
                <a:solidFill>
                  <a:srgbClr val="4B4A4A"/>
                </a:solidFill>
                <a:latin typeface="Geist" pitchFamily="34" charset="0"/>
                <a:ea typeface="Geist" pitchFamily="34" charset="-122"/>
                <a:cs typeface="Geist" pitchFamily="34" charset="-120"/>
              </a:rPr>
              <a:t>Desarrollar una plataforma integral que democratice la alimentación natural y personalizada para perros.</a:t>
            </a:r>
            <a:endParaRPr lang="en-US" sz="1400" dirty="0"/>
          </a:p>
        </p:txBody>
      </p:sp>
      <p:sp>
        <p:nvSpPr>
          <p:cNvPr id="5" name="Shape 3"/>
          <p:cNvSpPr/>
          <p:nvPr/>
        </p:nvSpPr>
        <p:spPr>
          <a:xfrm>
            <a:off x="793790" y="3091342"/>
            <a:ext cx="13042821" cy="30242"/>
          </a:xfrm>
          <a:prstGeom prst="rect">
            <a:avLst/>
          </a:prstGeom>
          <a:solidFill>
            <a:srgbClr val="4B4A4A">
              <a:alpha val="50000"/>
            </a:srgbClr>
          </a:solidFill>
          <a:ln/>
        </p:spPr>
        <p:txBody>
          <a:bodyPr/>
          <a:lstStyle/>
          <a:p>
            <a:endParaRPr lang="es-CL"/>
          </a:p>
        </p:txBody>
      </p:sp>
      <p:sp>
        <p:nvSpPr>
          <p:cNvPr id="6" name="Text 4"/>
          <p:cNvSpPr/>
          <p:nvPr/>
        </p:nvSpPr>
        <p:spPr>
          <a:xfrm>
            <a:off x="5845016" y="3393758"/>
            <a:ext cx="2940368" cy="340162"/>
          </a:xfrm>
          <a:prstGeom prst="rect">
            <a:avLst/>
          </a:prstGeom>
          <a:noFill/>
          <a:ln/>
        </p:spPr>
        <p:txBody>
          <a:bodyPr wrap="none" lIns="0" tIns="0" rIns="0" bIns="0" rtlCol="0" anchor="t"/>
          <a:lstStyle/>
          <a:p>
            <a:pPr marL="0" indent="0" algn="ctr">
              <a:lnSpc>
                <a:spcPts val="2650"/>
              </a:lnSpc>
              <a:buNone/>
            </a:pPr>
            <a:r>
              <a:rPr lang="en-US" sz="2100" b="1" dirty="0">
                <a:solidFill>
                  <a:srgbClr val="006747"/>
                </a:solidFill>
                <a:latin typeface="Noto Serif SC Bold" pitchFamily="34" charset="0"/>
                <a:ea typeface="Noto Serif SC Bold" pitchFamily="34" charset="-122"/>
                <a:cs typeface="Noto Serif SC Bold" pitchFamily="34" charset="-120"/>
              </a:rPr>
              <a:t>Objetivos Específicos</a:t>
            </a:r>
            <a:endParaRPr lang="en-US" sz="2100" dirty="0"/>
          </a:p>
        </p:txBody>
      </p:sp>
      <p:sp>
        <p:nvSpPr>
          <p:cNvPr id="7" name="Shape 5"/>
          <p:cNvSpPr/>
          <p:nvPr/>
        </p:nvSpPr>
        <p:spPr>
          <a:xfrm>
            <a:off x="793790" y="4278273"/>
            <a:ext cx="6430685" cy="1340525"/>
          </a:xfrm>
          <a:prstGeom prst="roundRect">
            <a:avLst>
              <a:gd name="adj" fmla="val 8185"/>
            </a:avLst>
          </a:prstGeom>
          <a:solidFill>
            <a:srgbClr val="E5F9F2">
              <a:alpha val="95000"/>
            </a:srgbClr>
          </a:solidFill>
          <a:ln/>
        </p:spPr>
        <p:txBody>
          <a:bodyPr/>
          <a:lstStyle/>
          <a:p>
            <a:endParaRPr lang="es-CL"/>
          </a:p>
        </p:txBody>
      </p:sp>
      <p:sp>
        <p:nvSpPr>
          <p:cNvPr id="8" name="Shape 6"/>
          <p:cNvSpPr/>
          <p:nvPr/>
        </p:nvSpPr>
        <p:spPr>
          <a:xfrm>
            <a:off x="793790" y="4255413"/>
            <a:ext cx="6430685" cy="91440"/>
          </a:xfrm>
          <a:prstGeom prst="roundRect">
            <a:avLst>
              <a:gd name="adj" fmla="val 178605"/>
            </a:avLst>
          </a:prstGeom>
          <a:solidFill>
            <a:srgbClr val="006747"/>
          </a:solidFill>
          <a:ln/>
        </p:spPr>
        <p:txBody>
          <a:bodyPr/>
          <a:lstStyle/>
          <a:p>
            <a:endParaRPr lang="es-CL"/>
          </a:p>
        </p:txBody>
      </p:sp>
      <p:sp>
        <p:nvSpPr>
          <p:cNvPr id="9" name="Shape 7"/>
          <p:cNvSpPr/>
          <p:nvPr/>
        </p:nvSpPr>
        <p:spPr>
          <a:xfrm>
            <a:off x="3736896" y="4006096"/>
            <a:ext cx="544354" cy="544354"/>
          </a:xfrm>
          <a:prstGeom prst="roundRect">
            <a:avLst>
              <a:gd name="adj" fmla="val 167979"/>
            </a:avLst>
          </a:prstGeom>
          <a:solidFill>
            <a:srgbClr val="006747"/>
          </a:solidFill>
          <a:ln/>
        </p:spPr>
        <p:txBody>
          <a:bodyPr/>
          <a:lstStyle/>
          <a:p>
            <a:endParaRPr lang="es-CL"/>
          </a:p>
        </p:txBody>
      </p:sp>
      <p:pic>
        <p:nvPicPr>
          <p:cNvPr id="10" name="Image 0" descr="preencoded.png"/>
          <p:cNvPicPr>
            <a:picLocks noChangeAspect="1"/>
          </p:cNvPicPr>
          <p:nvPr/>
        </p:nvPicPr>
        <p:blipFill>
          <a:blip r:embed="rId3"/>
          <a:stretch>
            <a:fillRect/>
          </a:stretch>
        </p:blipFill>
        <p:spPr>
          <a:xfrm>
            <a:off x="3900249" y="4142184"/>
            <a:ext cx="217646" cy="272177"/>
          </a:xfrm>
          <a:prstGeom prst="rect">
            <a:avLst/>
          </a:prstGeom>
        </p:spPr>
      </p:pic>
      <p:sp>
        <p:nvSpPr>
          <p:cNvPr id="11" name="Text 8"/>
          <p:cNvSpPr/>
          <p:nvPr/>
        </p:nvSpPr>
        <p:spPr>
          <a:xfrm>
            <a:off x="998101" y="4731901"/>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Implementar IA</a:t>
            </a:r>
            <a:endParaRPr lang="en-US" sz="1750" dirty="0"/>
          </a:p>
        </p:txBody>
      </p:sp>
      <p:sp>
        <p:nvSpPr>
          <p:cNvPr id="12" name="Text 9"/>
          <p:cNvSpPr/>
          <p:nvPr/>
        </p:nvSpPr>
        <p:spPr>
          <a:xfrm>
            <a:off x="998101" y="5124212"/>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Para personalizar dietas según las necesidades de cada perro.</a:t>
            </a:r>
            <a:endParaRPr lang="en-US" sz="1400" dirty="0"/>
          </a:p>
        </p:txBody>
      </p:sp>
      <p:sp>
        <p:nvSpPr>
          <p:cNvPr id="13" name="Shape 10"/>
          <p:cNvSpPr/>
          <p:nvPr/>
        </p:nvSpPr>
        <p:spPr>
          <a:xfrm>
            <a:off x="7405926" y="4278273"/>
            <a:ext cx="6430685" cy="1340525"/>
          </a:xfrm>
          <a:prstGeom prst="roundRect">
            <a:avLst>
              <a:gd name="adj" fmla="val 8185"/>
            </a:avLst>
          </a:prstGeom>
          <a:solidFill>
            <a:srgbClr val="E5F9F2">
              <a:alpha val="95000"/>
            </a:srgbClr>
          </a:solidFill>
          <a:ln/>
        </p:spPr>
        <p:txBody>
          <a:bodyPr/>
          <a:lstStyle/>
          <a:p>
            <a:endParaRPr lang="es-CL"/>
          </a:p>
        </p:txBody>
      </p:sp>
      <p:sp>
        <p:nvSpPr>
          <p:cNvPr id="14" name="Shape 11"/>
          <p:cNvSpPr/>
          <p:nvPr/>
        </p:nvSpPr>
        <p:spPr>
          <a:xfrm>
            <a:off x="7405926" y="4255413"/>
            <a:ext cx="6430685" cy="91440"/>
          </a:xfrm>
          <a:prstGeom prst="roundRect">
            <a:avLst>
              <a:gd name="adj" fmla="val 178605"/>
            </a:avLst>
          </a:prstGeom>
          <a:solidFill>
            <a:srgbClr val="006747"/>
          </a:solidFill>
          <a:ln/>
        </p:spPr>
        <p:txBody>
          <a:bodyPr/>
          <a:lstStyle/>
          <a:p>
            <a:endParaRPr lang="es-CL"/>
          </a:p>
        </p:txBody>
      </p:sp>
      <p:sp>
        <p:nvSpPr>
          <p:cNvPr id="15" name="Shape 12"/>
          <p:cNvSpPr/>
          <p:nvPr/>
        </p:nvSpPr>
        <p:spPr>
          <a:xfrm>
            <a:off x="10349032" y="4006096"/>
            <a:ext cx="544354" cy="544354"/>
          </a:xfrm>
          <a:prstGeom prst="roundRect">
            <a:avLst>
              <a:gd name="adj" fmla="val 167979"/>
            </a:avLst>
          </a:prstGeom>
          <a:solidFill>
            <a:srgbClr val="006747"/>
          </a:solidFill>
          <a:ln/>
        </p:spPr>
        <p:txBody>
          <a:bodyPr/>
          <a:lstStyle/>
          <a:p>
            <a:endParaRPr lang="es-CL"/>
          </a:p>
        </p:txBody>
      </p:sp>
      <p:pic>
        <p:nvPicPr>
          <p:cNvPr id="16" name="Image 1" descr="preencoded.png"/>
          <p:cNvPicPr>
            <a:picLocks noChangeAspect="1"/>
          </p:cNvPicPr>
          <p:nvPr/>
        </p:nvPicPr>
        <p:blipFill>
          <a:blip r:embed="rId4"/>
          <a:stretch>
            <a:fillRect/>
          </a:stretch>
        </p:blipFill>
        <p:spPr>
          <a:xfrm>
            <a:off x="10512385" y="4142184"/>
            <a:ext cx="217646" cy="272177"/>
          </a:xfrm>
          <a:prstGeom prst="rect">
            <a:avLst/>
          </a:prstGeom>
        </p:spPr>
      </p:pic>
      <p:sp>
        <p:nvSpPr>
          <p:cNvPr id="17" name="Text 13"/>
          <p:cNvSpPr/>
          <p:nvPr/>
        </p:nvSpPr>
        <p:spPr>
          <a:xfrm>
            <a:off x="7610237" y="4731901"/>
            <a:ext cx="2642473"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Crear interfaz intuitiva</a:t>
            </a:r>
            <a:endParaRPr lang="en-US" sz="1750" dirty="0"/>
          </a:p>
        </p:txBody>
      </p:sp>
      <p:sp>
        <p:nvSpPr>
          <p:cNvPr id="18" name="Text 14"/>
          <p:cNvSpPr/>
          <p:nvPr/>
        </p:nvSpPr>
        <p:spPr>
          <a:xfrm>
            <a:off x="7610237" y="5124212"/>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Facilitar la gestión de la ficha clínica y el plan nutricional.</a:t>
            </a:r>
            <a:endParaRPr lang="en-US" sz="1400" dirty="0"/>
          </a:p>
        </p:txBody>
      </p:sp>
      <p:sp>
        <p:nvSpPr>
          <p:cNvPr id="19" name="Shape 15"/>
          <p:cNvSpPr/>
          <p:nvPr/>
        </p:nvSpPr>
        <p:spPr>
          <a:xfrm>
            <a:off x="793790" y="6072426"/>
            <a:ext cx="6430685" cy="1340525"/>
          </a:xfrm>
          <a:prstGeom prst="roundRect">
            <a:avLst>
              <a:gd name="adj" fmla="val 8185"/>
            </a:avLst>
          </a:prstGeom>
          <a:solidFill>
            <a:srgbClr val="E5F9F2">
              <a:alpha val="95000"/>
            </a:srgbClr>
          </a:solidFill>
          <a:ln/>
        </p:spPr>
        <p:txBody>
          <a:bodyPr/>
          <a:lstStyle/>
          <a:p>
            <a:endParaRPr lang="es-CL"/>
          </a:p>
        </p:txBody>
      </p:sp>
      <p:sp>
        <p:nvSpPr>
          <p:cNvPr id="20" name="Shape 16"/>
          <p:cNvSpPr/>
          <p:nvPr/>
        </p:nvSpPr>
        <p:spPr>
          <a:xfrm>
            <a:off x="793790" y="6049566"/>
            <a:ext cx="6430685" cy="91440"/>
          </a:xfrm>
          <a:prstGeom prst="roundRect">
            <a:avLst>
              <a:gd name="adj" fmla="val 178605"/>
            </a:avLst>
          </a:prstGeom>
          <a:solidFill>
            <a:srgbClr val="006747"/>
          </a:solidFill>
          <a:ln/>
        </p:spPr>
        <p:txBody>
          <a:bodyPr/>
          <a:lstStyle/>
          <a:p>
            <a:endParaRPr lang="es-CL"/>
          </a:p>
        </p:txBody>
      </p:sp>
      <p:sp>
        <p:nvSpPr>
          <p:cNvPr id="21" name="Shape 17"/>
          <p:cNvSpPr/>
          <p:nvPr/>
        </p:nvSpPr>
        <p:spPr>
          <a:xfrm>
            <a:off x="3736896" y="5800249"/>
            <a:ext cx="544354" cy="544354"/>
          </a:xfrm>
          <a:prstGeom prst="roundRect">
            <a:avLst>
              <a:gd name="adj" fmla="val 167979"/>
            </a:avLst>
          </a:prstGeom>
          <a:solidFill>
            <a:srgbClr val="006747"/>
          </a:solidFill>
          <a:ln/>
        </p:spPr>
        <p:txBody>
          <a:bodyPr/>
          <a:lstStyle/>
          <a:p>
            <a:endParaRPr lang="es-CL"/>
          </a:p>
        </p:txBody>
      </p:sp>
      <p:pic>
        <p:nvPicPr>
          <p:cNvPr id="22" name="Image 2" descr="preencoded.png"/>
          <p:cNvPicPr>
            <a:picLocks noChangeAspect="1"/>
          </p:cNvPicPr>
          <p:nvPr/>
        </p:nvPicPr>
        <p:blipFill>
          <a:blip r:embed="rId5"/>
          <a:stretch>
            <a:fillRect/>
          </a:stretch>
        </p:blipFill>
        <p:spPr>
          <a:xfrm>
            <a:off x="3900249" y="5936337"/>
            <a:ext cx="217646" cy="272177"/>
          </a:xfrm>
          <a:prstGeom prst="rect">
            <a:avLst/>
          </a:prstGeom>
        </p:spPr>
      </p:pic>
      <p:sp>
        <p:nvSpPr>
          <p:cNvPr id="23" name="Text 18"/>
          <p:cNvSpPr/>
          <p:nvPr/>
        </p:nvSpPr>
        <p:spPr>
          <a:xfrm>
            <a:off x="998101" y="6526054"/>
            <a:ext cx="2428637"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Desarrollar recetario</a:t>
            </a:r>
            <a:endParaRPr lang="en-US" sz="1750" dirty="0"/>
          </a:p>
        </p:txBody>
      </p:sp>
      <p:sp>
        <p:nvSpPr>
          <p:cNvPr id="24" name="Text 19"/>
          <p:cNvSpPr/>
          <p:nvPr/>
        </p:nvSpPr>
        <p:spPr>
          <a:xfrm>
            <a:off x="998101" y="6918365"/>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Fomentar la participación y el intercambio de recetas saludables.</a:t>
            </a:r>
            <a:endParaRPr lang="en-US" sz="1400" dirty="0"/>
          </a:p>
        </p:txBody>
      </p:sp>
      <p:sp>
        <p:nvSpPr>
          <p:cNvPr id="25" name="Shape 20"/>
          <p:cNvSpPr/>
          <p:nvPr/>
        </p:nvSpPr>
        <p:spPr>
          <a:xfrm>
            <a:off x="7405926" y="6072426"/>
            <a:ext cx="6430685" cy="1340525"/>
          </a:xfrm>
          <a:prstGeom prst="roundRect">
            <a:avLst>
              <a:gd name="adj" fmla="val 8185"/>
            </a:avLst>
          </a:prstGeom>
          <a:solidFill>
            <a:srgbClr val="E5F9F2">
              <a:alpha val="95000"/>
            </a:srgbClr>
          </a:solidFill>
          <a:ln/>
        </p:spPr>
        <p:txBody>
          <a:bodyPr/>
          <a:lstStyle/>
          <a:p>
            <a:endParaRPr lang="es-CL"/>
          </a:p>
        </p:txBody>
      </p:sp>
      <p:sp>
        <p:nvSpPr>
          <p:cNvPr id="26" name="Shape 21"/>
          <p:cNvSpPr/>
          <p:nvPr/>
        </p:nvSpPr>
        <p:spPr>
          <a:xfrm>
            <a:off x="7405926" y="6049566"/>
            <a:ext cx="6430685" cy="91440"/>
          </a:xfrm>
          <a:prstGeom prst="roundRect">
            <a:avLst>
              <a:gd name="adj" fmla="val 178605"/>
            </a:avLst>
          </a:prstGeom>
          <a:solidFill>
            <a:srgbClr val="006747"/>
          </a:solidFill>
          <a:ln/>
        </p:spPr>
        <p:txBody>
          <a:bodyPr/>
          <a:lstStyle/>
          <a:p>
            <a:endParaRPr lang="es-CL"/>
          </a:p>
        </p:txBody>
      </p:sp>
      <p:sp>
        <p:nvSpPr>
          <p:cNvPr id="27" name="Shape 22"/>
          <p:cNvSpPr/>
          <p:nvPr/>
        </p:nvSpPr>
        <p:spPr>
          <a:xfrm>
            <a:off x="10349032" y="5800249"/>
            <a:ext cx="544354" cy="544354"/>
          </a:xfrm>
          <a:prstGeom prst="roundRect">
            <a:avLst>
              <a:gd name="adj" fmla="val 167979"/>
            </a:avLst>
          </a:prstGeom>
          <a:solidFill>
            <a:srgbClr val="006747"/>
          </a:solidFill>
          <a:ln/>
        </p:spPr>
        <p:txBody>
          <a:bodyPr/>
          <a:lstStyle/>
          <a:p>
            <a:endParaRPr lang="es-CL"/>
          </a:p>
        </p:txBody>
      </p:sp>
      <p:pic>
        <p:nvPicPr>
          <p:cNvPr id="28" name="Image 3" descr="preencoded.png"/>
          <p:cNvPicPr>
            <a:picLocks noChangeAspect="1"/>
          </p:cNvPicPr>
          <p:nvPr/>
        </p:nvPicPr>
        <p:blipFill>
          <a:blip r:embed="rId6"/>
          <a:stretch>
            <a:fillRect/>
          </a:stretch>
        </p:blipFill>
        <p:spPr>
          <a:xfrm>
            <a:off x="10512385" y="5936337"/>
            <a:ext cx="217646" cy="272177"/>
          </a:xfrm>
          <a:prstGeom prst="rect">
            <a:avLst/>
          </a:prstGeom>
        </p:spPr>
      </p:pic>
      <p:sp>
        <p:nvSpPr>
          <p:cNvPr id="29" name="Text 23"/>
          <p:cNvSpPr/>
          <p:nvPr/>
        </p:nvSpPr>
        <p:spPr>
          <a:xfrm>
            <a:off x="7610237" y="6526054"/>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Validar viabilidad</a:t>
            </a:r>
            <a:endParaRPr lang="en-US" sz="1750" dirty="0"/>
          </a:p>
        </p:txBody>
      </p:sp>
      <p:sp>
        <p:nvSpPr>
          <p:cNvPr id="30" name="Text 24"/>
          <p:cNvSpPr/>
          <p:nvPr/>
        </p:nvSpPr>
        <p:spPr>
          <a:xfrm>
            <a:off x="7610237" y="6918365"/>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Asegurar la sostenibilidad y escalabilidad del proyecto.</a:t>
            </a:r>
            <a:endParaRPr lang="en-US" sz="1400" dirty="0"/>
          </a:p>
        </p:txBody>
      </p:sp>
      <p:pic>
        <p:nvPicPr>
          <p:cNvPr id="32" name="Imagen 31">
            <a:extLst>
              <a:ext uri="{FF2B5EF4-FFF2-40B4-BE49-F238E27FC236}">
                <a16:creationId xmlns:a16="http://schemas.microsoft.com/office/drawing/2014/main" id="{E0CDE2C5-9493-E2E6-86A8-B1FC0182FCB2}"/>
              </a:ext>
            </a:extLst>
          </p:cNvPr>
          <p:cNvPicPr>
            <a:picLocks noChangeAspect="1"/>
          </p:cNvPicPr>
          <p:nvPr/>
        </p:nvPicPr>
        <p:blipFill>
          <a:blip r:embed="rId7"/>
          <a:stretch>
            <a:fillRect/>
          </a:stretch>
        </p:blipFill>
        <p:spPr>
          <a:xfrm>
            <a:off x="12755006" y="7782401"/>
            <a:ext cx="1810003" cy="3143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34495" y="1638776"/>
            <a:ext cx="5561409" cy="566976"/>
          </a:xfrm>
          <a:prstGeom prst="rect">
            <a:avLst/>
          </a:prstGeom>
          <a:noFill/>
          <a:ln/>
        </p:spPr>
        <p:txBody>
          <a:bodyPr wrap="none" lIns="0" tIns="0" rIns="0" bIns="0" rtlCol="0" anchor="t"/>
          <a:lstStyle/>
          <a:p>
            <a:pPr marL="0" indent="0" algn="ctr">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Alcances y Limitaciones</a:t>
            </a:r>
            <a:endParaRPr lang="en-US" sz="3550" dirty="0"/>
          </a:p>
        </p:txBody>
      </p:sp>
      <p:sp>
        <p:nvSpPr>
          <p:cNvPr id="3" name="Text 1"/>
          <p:cNvSpPr/>
          <p:nvPr/>
        </p:nvSpPr>
        <p:spPr>
          <a:xfrm>
            <a:off x="793790" y="2687717"/>
            <a:ext cx="3402330" cy="45577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a:t>
            </a:r>
            <a:r>
              <a:rPr lang="en-US" sz="2650" b="1" dirty="0">
                <a:solidFill>
                  <a:srgbClr val="006747"/>
                </a:solidFill>
                <a:latin typeface="Noto Serif SC Bold" pitchFamily="34" charset="0"/>
                <a:ea typeface="Noto Serif SC Bold" pitchFamily="34" charset="-122"/>
                <a:cs typeface="Noto Serif SC Bold" pitchFamily="34" charset="-120"/>
              </a:rPr>
              <a:t> Alcances</a:t>
            </a:r>
            <a:endParaRPr lang="en-US" sz="2650" dirty="0"/>
          </a:p>
        </p:txBody>
      </p:sp>
      <p:sp>
        <p:nvSpPr>
          <p:cNvPr id="4" name="Text 2"/>
          <p:cNvSpPr/>
          <p:nvPr/>
        </p:nvSpPr>
        <p:spPr>
          <a:xfrm>
            <a:off x="793790" y="337030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Personalización avanzada:</a:t>
            </a:r>
            <a:r>
              <a:rPr lang="en-US" sz="1750" dirty="0">
                <a:solidFill>
                  <a:srgbClr val="4B4A4A"/>
                </a:solidFill>
                <a:latin typeface="Geist" pitchFamily="34" charset="0"/>
                <a:ea typeface="Geist" pitchFamily="34" charset="-122"/>
                <a:cs typeface="Geist" pitchFamily="34" charset="-120"/>
              </a:rPr>
              <a:t> Dietas adaptadas por raza, edad, peso y alergias.</a:t>
            </a:r>
            <a:endParaRPr lang="en-US" sz="1750" dirty="0"/>
          </a:p>
        </p:txBody>
      </p:sp>
      <p:sp>
        <p:nvSpPr>
          <p:cNvPr id="5" name="Text 3"/>
          <p:cNvSpPr/>
          <p:nvPr/>
        </p:nvSpPr>
        <p:spPr>
          <a:xfrm>
            <a:off x="793790" y="41754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Interacción usuario-comunidad:</a:t>
            </a:r>
            <a:r>
              <a:rPr lang="en-US" sz="1750" dirty="0">
                <a:solidFill>
                  <a:srgbClr val="4B4A4A"/>
                </a:solidFill>
                <a:latin typeface="Geist" pitchFamily="34" charset="0"/>
                <a:ea typeface="Geist" pitchFamily="34" charset="-122"/>
                <a:cs typeface="Geist" pitchFamily="34" charset="-120"/>
              </a:rPr>
              <a:t> Fomentar el intercambio de conocimientos y recetas.</a:t>
            </a:r>
            <a:endParaRPr lang="en-US" sz="1750" dirty="0"/>
          </a:p>
        </p:txBody>
      </p:sp>
      <p:sp>
        <p:nvSpPr>
          <p:cNvPr id="6" name="Text 4"/>
          <p:cNvSpPr/>
          <p:nvPr/>
        </p:nvSpPr>
        <p:spPr>
          <a:xfrm>
            <a:off x="793790" y="49805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Interfaz multiplataforma:</a:t>
            </a:r>
            <a:r>
              <a:rPr lang="en-US" sz="1750" dirty="0">
                <a:solidFill>
                  <a:srgbClr val="4B4A4A"/>
                </a:solidFill>
                <a:latin typeface="Geist" pitchFamily="34" charset="0"/>
                <a:ea typeface="Geist" pitchFamily="34" charset="-122"/>
                <a:cs typeface="Geist" pitchFamily="34" charset="-120"/>
              </a:rPr>
              <a:t> Acceso desde web y dispositivos móviles.</a:t>
            </a:r>
            <a:endParaRPr lang="en-US" sz="1750" dirty="0"/>
          </a:p>
        </p:txBody>
      </p:sp>
      <p:sp>
        <p:nvSpPr>
          <p:cNvPr id="7" name="Text 5"/>
          <p:cNvSpPr/>
          <p:nvPr/>
        </p:nvSpPr>
        <p:spPr>
          <a:xfrm>
            <a:off x="793790" y="578560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Integración futura:</a:t>
            </a:r>
            <a:r>
              <a:rPr lang="en-US" sz="1750" dirty="0">
                <a:solidFill>
                  <a:srgbClr val="4B4A4A"/>
                </a:solidFill>
                <a:latin typeface="Geist" pitchFamily="34" charset="0"/>
                <a:ea typeface="Geist" pitchFamily="34" charset="-122"/>
                <a:cs typeface="Geist" pitchFamily="34" charset="-120"/>
              </a:rPr>
              <a:t> Base sólida para incorporar servicios veterinarios.</a:t>
            </a:r>
            <a:endParaRPr lang="en-US" sz="1750" dirty="0"/>
          </a:p>
        </p:txBody>
      </p:sp>
      <p:sp>
        <p:nvSpPr>
          <p:cNvPr id="8" name="Text 6"/>
          <p:cNvSpPr/>
          <p:nvPr/>
        </p:nvSpPr>
        <p:spPr>
          <a:xfrm>
            <a:off x="7599521" y="2687717"/>
            <a:ext cx="3402330" cy="45577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a:t>
            </a:r>
            <a:r>
              <a:rPr lang="en-US" sz="2650" b="1" dirty="0">
                <a:solidFill>
                  <a:srgbClr val="006747"/>
                </a:solidFill>
                <a:latin typeface="Noto Serif SC Bold" pitchFamily="34" charset="0"/>
                <a:ea typeface="Noto Serif SC Bold" pitchFamily="34" charset="-122"/>
                <a:cs typeface="Noto Serif SC Bold" pitchFamily="34" charset="-120"/>
              </a:rPr>
              <a:t> Limitaciones</a:t>
            </a:r>
            <a:endParaRPr lang="en-US" sz="2650" dirty="0"/>
          </a:p>
        </p:txBody>
      </p:sp>
      <p:sp>
        <p:nvSpPr>
          <p:cNvPr id="9" name="Text 7"/>
          <p:cNvSpPr/>
          <p:nvPr/>
        </p:nvSpPr>
        <p:spPr>
          <a:xfrm>
            <a:off x="7599521" y="337030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Base de datos inicial:</a:t>
            </a:r>
            <a:r>
              <a:rPr lang="en-US" sz="1750" dirty="0">
                <a:solidFill>
                  <a:srgbClr val="4B4A4A"/>
                </a:solidFill>
                <a:latin typeface="Geist" pitchFamily="34" charset="0"/>
                <a:ea typeface="Geist" pitchFamily="34" charset="-122"/>
                <a:cs typeface="Geist" pitchFamily="34" charset="-120"/>
              </a:rPr>
              <a:t> Requerirá expansión manual de alimentos y restricciones.</a:t>
            </a:r>
            <a:endParaRPr lang="en-US" sz="1750" dirty="0"/>
          </a:p>
        </p:txBody>
      </p:sp>
      <p:sp>
        <p:nvSpPr>
          <p:cNvPr id="10" name="Text 8"/>
          <p:cNvSpPr/>
          <p:nvPr/>
        </p:nvSpPr>
        <p:spPr>
          <a:xfrm>
            <a:off x="7599521" y="41754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No es un sustituto veterinario:</a:t>
            </a:r>
            <a:r>
              <a:rPr lang="en-US" sz="1750" dirty="0">
                <a:solidFill>
                  <a:srgbClr val="4B4A4A"/>
                </a:solidFill>
                <a:latin typeface="Geist" pitchFamily="34" charset="0"/>
                <a:ea typeface="Geist" pitchFamily="34" charset="-122"/>
                <a:cs typeface="Geist" pitchFamily="34" charset="-120"/>
              </a:rPr>
              <a:t> La plataforma complementa, no reemplaza, el diagnóstico profesional.</a:t>
            </a:r>
            <a:endParaRPr lang="en-US" sz="1750" dirty="0"/>
          </a:p>
        </p:txBody>
      </p:sp>
      <p:sp>
        <p:nvSpPr>
          <p:cNvPr id="11" name="Text 9"/>
          <p:cNvSpPr/>
          <p:nvPr/>
        </p:nvSpPr>
        <p:spPr>
          <a:xfrm>
            <a:off x="7599521" y="49805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Cobertura geográfica:</a:t>
            </a:r>
            <a:r>
              <a:rPr lang="en-US" sz="1750" dirty="0">
                <a:solidFill>
                  <a:srgbClr val="4B4A4A"/>
                </a:solidFill>
                <a:latin typeface="Geist" pitchFamily="34" charset="0"/>
                <a:ea typeface="Geist" pitchFamily="34" charset="-122"/>
                <a:cs typeface="Geist" pitchFamily="34" charset="-120"/>
              </a:rPr>
              <a:t> Inicialmente enfocada en recetas con ingredientes disponibles en España.</a:t>
            </a:r>
            <a:endParaRPr lang="en-US" sz="1750" dirty="0"/>
          </a:p>
        </p:txBody>
      </p:sp>
      <p:sp>
        <p:nvSpPr>
          <p:cNvPr id="12" name="Text 10"/>
          <p:cNvSpPr/>
          <p:nvPr/>
        </p:nvSpPr>
        <p:spPr>
          <a:xfrm>
            <a:off x="7599521" y="578560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Dependencia de datos:</a:t>
            </a:r>
            <a:r>
              <a:rPr lang="en-US" sz="1750" dirty="0">
                <a:solidFill>
                  <a:srgbClr val="4B4A4A"/>
                </a:solidFill>
                <a:latin typeface="Geist" pitchFamily="34" charset="0"/>
                <a:ea typeface="Geist" pitchFamily="34" charset="-122"/>
                <a:cs typeface="Geist" pitchFamily="34" charset="-120"/>
              </a:rPr>
              <a:t> La precisión de la IA depende de la información aportada por el usuario.</a:t>
            </a:r>
            <a:endParaRPr lang="en-US" sz="1750" dirty="0"/>
          </a:p>
        </p:txBody>
      </p:sp>
      <p:pic>
        <p:nvPicPr>
          <p:cNvPr id="14" name="Imagen 13">
            <a:extLst>
              <a:ext uri="{FF2B5EF4-FFF2-40B4-BE49-F238E27FC236}">
                <a16:creationId xmlns:a16="http://schemas.microsoft.com/office/drawing/2014/main" id="{7C72E286-49AB-FF69-6CAD-76410C8EEFE5}"/>
              </a:ext>
            </a:extLst>
          </p:cNvPr>
          <p:cNvPicPr>
            <a:picLocks noChangeAspect="1"/>
          </p:cNvPicPr>
          <p:nvPr/>
        </p:nvPicPr>
        <p:blipFill>
          <a:blip r:embed="rId3"/>
          <a:stretch>
            <a:fillRect/>
          </a:stretch>
        </p:blipFill>
        <p:spPr>
          <a:xfrm>
            <a:off x="12798095" y="7804786"/>
            <a:ext cx="1810003" cy="314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7506533" y="678894"/>
            <a:ext cx="5103614" cy="637937"/>
          </a:xfrm>
          <a:prstGeom prst="rect">
            <a:avLst/>
          </a:prstGeom>
          <a:noFill/>
          <a:ln/>
        </p:spPr>
        <p:txBody>
          <a:bodyPr wrap="none" lIns="0" tIns="0" rIns="0" bIns="0" rtlCol="0" anchor="t"/>
          <a:lstStyle/>
          <a:p>
            <a:pPr marL="0" indent="0" algn="ctr">
              <a:lnSpc>
                <a:spcPts val="5000"/>
              </a:lnSpc>
              <a:buNone/>
            </a:pPr>
            <a:r>
              <a:rPr lang="en-US" sz="4000" b="1" dirty="0">
                <a:solidFill>
                  <a:srgbClr val="006747"/>
                </a:solidFill>
                <a:latin typeface="Noto Serif SC Bold" pitchFamily="34" charset="0"/>
                <a:ea typeface="Noto Serif SC Bold" pitchFamily="34" charset="-122"/>
                <a:cs typeface="Noto Serif SC Bold" pitchFamily="34" charset="-120"/>
              </a:rPr>
              <a:t>Costo del Proyecto</a:t>
            </a:r>
            <a:endParaRPr lang="en-US" sz="4000" dirty="0"/>
          </a:p>
        </p:txBody>
      </p:sp>
      <p:pic>
        <p:nvPicPr>
          <p:cNvPr id="4" name="Image 1" descr="preencoded.png"/>
          <p:cNvPicPr>
            <a:picLocks noChangeAspect="1"/>
          </p:cNvPicPr>
          <p:nvPr/>
        </p:nvPicPr>
        <p:blipFill>
          <a:blip r:embed="rId4"/>
          <a:stretch>
            <a:fillRect/>
          </a:stretch>
        </p:blipFill>
        <p:spPr>
          <a:xfrm>
            <a:off x="6657975" y="1622941"/>
            <a:ext cx="6800731" cy="5371505"/>
          </a:xfrm>
          <a:prstGeom prst="rect">
            <a:avLst/>
          </a:prstGeom>
        </p:spPr>
      </p:pic>
      <p:sp>
        <p:nvSpPr>
          <p:cNvPr id="5" name="Text 1"/>
          <p:cNvSpPr/>
          <p:nvPr/>
        </p:nvSpPr>
        <p:spPr>
          <a:xfrm>
            <a:off x="6280190" y="7223998"/>
            <a:ext cx="7556421" cy="326708"/>
          </a:xfrm>
          <a:prstGeom prst="rect">
            <a:avLst/>
          </a:prstGeom>
          <a:noFill/>
          <a:ln/>
        </p:spPr>
        <p:txBody>
          <a:bodyPr wrap="none" lIns="0" tIns="0" rIns="0" bIns="0" rtlCol="0" anchor="t"/>
          <a:lstStyle/>
          <a:p>
            <a:pPr marL="0" indent="0" algn="ctr">
              <a:lnSpc>
                <a:spcPts val="2550"/>
              </a:lnSpc>
              <a:buNone/>
            </a:pPr>
            <a:endParaRPr lang="en-US" sz="1600" dirty="0"/>
          </a:p>
        </p:txBody>
      </p:sp>
      <p:pic>
        <p:nvPicPr>
          <p:cNvPr id="7" name="Imagen 6">
            <a:extLst>
              <a:ext uri="{FF2B5EF4-FFF2-40B4-BE49-F238E27FC236}">
                <a16:creationId xmlns:a16="http://schemas.microsoft.com/office/drawing/2014/main" id="{740036F2-D96A-0C9F-83C0-E080444EDDEF}"/>
              </a:ext>
            </a:extLst>
          </p:cNvPr>
          <p:cNvPicPr>
            <a:picLocks noChangeAspect="1"/>
          </p:cNvPicPr>
          <p:nvPr/>
        </p:nvPicPr>
        <p:blipFill>
          <a:blip r:embed="rId5"/>
          <a:stretch>
            <a:fillRect/>
          </a:stretch>
        </p:blipFill>
        <p:spPr>
          <a:xfrm>
            <a:off x="12699486" y="7780258"/>
            <a:ext cx="1810003" cy="3143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261842" y="627221"/>
            <a:ext cx="6106597" cy="566976"/>
          </a:xfrm>
          <a:prstGeom prst="rect">
            <a:avLst/>
          </a:prstGeom>
          <a:noFill/>
          <a:ln/>
        </p:spPr>
        <p:txBody>
          <a:bodyPr wrap="none" lIns="0" tIns="0" rIns="0" bIns="0" rtlCol="0" anchor="t"/>
          <a:lstStyle/>
          <a:p>
            <a:pPr marL="0" indent="0" algn="ctr">
              <a:lnSpc>
                <a:spcPts val="4450"/>
              </a:lnSpc>
              <a:buNone/>
            </a:pPr>
            <a:r>
              <a:rPr lang="en-US" sz="5400" b="1" dirty="0">
                <a:solidFill>
                  <a:srgbClr val="006747"/>
                </a:solidFill>
                <a:latin typeface="Noto Serif SC Bold" pitchFamily="34" charset="0"/>
                <a:ea typeface="Noto Serif SC Bold" pitchFamily="34" charset="-122"/>
                <a:cs typeface="Noto Serif SC Bold" pitchFamily="34" charset="-120"/>
              </a:rPr>
              <a:t>Cronograma de Desarrollo</a:t>
            </a:r>
            <a:endParaRPr lang="en-US" sz="5400" dirty="0"/>
          </a:p>
        </p:txBody>
      </p:sp>
      <p:sp>
        <p:nvSpPr>
          <p:cNvPr id="29" name="Rectangle 4">
            <a:extLst>
              <a:ext uri="{FF2B5EF4-FFF2-40B4-BE49-F238E27FC236}">
                <a16:creationId xmlns:a16="http://schemas.microsoft.com/office/drawing/2014/main" id="{8C5884F7-623C-6B63-E145-BE133F7F5764}"/>
              </a:ext>
            </a:extLst>
          </p:cNvPr>
          <p:cNvSpPr>
            <a:spLocks noChangeArrowheads="1"/>
          </p:cNvSpPr>
          <p:nvPr/>
        </p:nvSpPr>
        <p:spPr bwMode="auto">
          <a:xfrm>
            <a:off x="9734309" y="2129641"/>
            <a:ext cx="503498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s-CL" altLang="es-CL" b="1" dirty="0">
                <a:latin typeface="Arial" panose="020B0604020202020204" pitchFamily="34" charset="0"/>
              </a:rPr>
              <a:t>Análisis y Diseño:</a:t>
            </a:r>
            <a:r>
              <a:rPr lang="es-CL" altLang="es-CL" dirty="0">
                <a:latin typeface="Arial" panose="020B0604020202020204" pitchFamily="34" charset="0"/>
              </a:rPr>
              <a:t> Septiembre – inicios de Octubre 2025</a:t>
            </a:r>
          </a:p>
          <a:p>
            <a:pPr lvl="0" eaLnBrk="0" fontAlgn="base" hangingPunct="0">
              <a:spcBef>
                <a:spcPct val="0"/>
              </a:spcBef>
              <a:spcAft>
                <a:spcPct val="0"/>
              </a:spcAft>
              <a:buFontTx/>
              <a:buChar char="•"/>
            </a:pPr>
            <a:r>
              <a:rPr lang="es-CL" altLang="es-CL" b="1" dirty="0">
                <a:latin typeface="Arial" panose="020B0604020202020204" pitchFamily="34" charset="0"/>
              </a:rPr>
              <a:t>Desarrollo (</a:t>
            </a:r>
            <a:r>
              <a:rPr lang="es-CL" altLang="es-CL" b="1" dirty="0" err="1">
                <a:latin typeface="Arial" panose="020B0604020202020204" pitchFamily="34" charset="0"/>
              </a:rPr>
              <a:t>Sprints</a:t>
            </a:r>
            <a:r>
              <a:rPr lang="es-CL" altLang="es-CL" b="1" dirty="0">
                <a:latin typeface="Arial" panose="020B0604020202020204" pitchFamily="34" charset="0"/>
              </a:rPr>
              <a:t> 1–3):</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1 → </a:t>
            </a:r>
            <a:r>
              <a:rPr lang="es-CL" altLang="es-CL" b="1" dirty="0">
                <a:latin typeface="Arial" panose="020B0604020202020204" pitchFamily="34" charset="0"/>
              </a:rPr>
              <a:t>01–05 septiembre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2 → </a:t>
            </a:r>
            <a:r>
              <a:rPr lang="es-CL" altLang="es-CL" b="1" dirty="0">
                <a:latin typeface="Arial" panose="020B0604020202020204" pitchFamily="34" charset="0"/>
              </a:rPr>
              <a:t>08–19 septiembre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3 → </a:t>
            </a:r>
            <a:r>
              <a:rPr lang="es-CL" altLang="es-CL" b="1" dirty="0">
                <a:latin typeface="Arial" panose="020B0604020202020204" pitchFamily="34" charset="0"/>
              </a:rPr>
              <a:t>22 septiembre – 03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Desarrollo (</a:t>
            </a:r>
            <a:r>
              <a:rPr lang="es-CL" altLang="es-CL" b="1" dirty="0" err="1">
                <a:latin typeface="Arial" panose="020B0604020202020204" pitchFamily="34" charset="0"/>
              </a:rPr>
              <a:t>Sprints</a:t>
            </a:r>
            <a:r>
              <a:rPr lang="es-CL" altLang="es-CL" b="1" dirty="0">
                <a:latin typeface="Arial" panose="020B0604020202020204" pitchFamily="34" charset="0"/>
              </a:rPr>
              <a:t> 4–6):</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4 → </a:t>
            </a:r>
            <a:r>
              <a:rPr lang="es-CL" altLang="es-CL" b="1" dirty="0">
                <a:latin typeface="Arial" panose="020B0604020202020204" pitchFamily="34" charset="0"/>
              </a:rPr>
              <a:t>06–17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5 → </a:t>
            </a:r>
            <a:r>
              <a:rPr lang="es-CL" altLang="es-CL" b="1" dirty="0">
                <a:latin typeface="Arial" panose="020B0604020202020204" pitchFamily="34" charset="0"/>
              </a:rPr>
              <a:t>20–31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6 → </a:t>
            </a:r>
            <a:r>
              <a:rPr lang="es-CL" altLang="es-CL" b="1" dirty="0">
                <a:latin typeface="Arial" panose="020B0604020202020204" pitchFamily="34" charset="0"/>
              </a:rPr>
              <a:t>03–08 noviembre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Pruebas y QA:</a:t>
            </a:r>
            <a:r>
              <a:rPr lang="es-CL" altLang="es-CL" dirty="0">
                <a:latin typeface="Arial" panose="020B0604020202020204" pitchFamily="34" charset="0"/>
              </a:rPr>
              <a:t> </a:t>
            </a:r>
            <a:r>
              <a:rPr lang="es-CL" altLang="es-CL" b="1" dirty="0">
                <a:latin typeface="Arial" panose="020B0604020202020204" pitchFamily="34" charset="0"/>
              </a:rPr>
              <a:t>09 noviembre 2025</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Entrega Final:</a:t>
            </a:r>
            <a:r>
              <a:rPr lang="es-CL" altLang="es-CL" dirty="0">
                <a:latin typeface="Arial" panose="020B0604020202020204" pitchFamily="34" charset="0"/>
              </a:rPr>
              <a:t> </a:t>
            </a:r>
            <a:r>
              <a:rPr lang="es-CL" altLang="es-CL" b="1" dirty="0">
                <a:latin typeface="Arial" panose="020B0604020202020204" pitchFamily="34" charset="0"/>
              </a:rPr>
              <a:t>20 noviembre 2025</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Presentación Final del Proyecto (hito clave):</a:t>
            </a:r>
            <a:r>
              <a:rPr lang="es-CL" altLang="es-CL" dirty="0">
                <a:latin typeface="Arial" panose="020B0604020202020204" pitchFamily="34" charset="0"/>
              </a:rPr>
              <a:t> </a:t>
            </a:r>
            <a:r>
              <a:rPr lang="es-CL" altLang="es-CL" b="1" dirty="0">
                <a:latin typeface="Arial" panose="020B0604020202020204" pitchFamily="34" charset="0"/>
              </a:rPr>
              <a:t>21 noviembre 2025</a:t>
            </a:r>
            <a:endParaRPr lang="es-CL" altLang="es-CL" dirty="0">
              <a:latin typeface="Arial" panose="020B0604020202020204" pitchFamily="34" charset="0"/>
            </a:endParaRPr>
          </a:p>
        </p:txBody>
      </p:sp>
      <p:pic>
        <p:nvPicPr>
          <p:cNvPr id="31" name="Imagen 30">
            <a:extLst>
              <a:ext uri="{FF2B5EF4-FFF2-40B4-BE49-F238E27FC236}">
                <a16:creationId xmlns:a16="http://schemas.microsoft.com/office/drawing/2014/main" id="{3561DD9D-4793-105C-EE23-C24AB13A24FF}"/>
              </a:ext>
            </a:extLst>
          </p:cNvPr>
          <p:cNvPicPr>
            <a:picLocks noChangeAspect="1"/>
          </p:cNvPicPr>
          <p:nvPr/>
        </p:nvPicPr>
        <p:blipFill>
          <a:blip r:embed="rId3"/>
          <a:stretch>
            <a:fillRect/>
          </a:stretch>
        </p:blipFill>
        <p:spPr>
          <a:xfrm>
            <a:off x="168720" y="1946554"/>
            <a:ext cx="9454744" cy="4548846"/>
          </a:xfrm>
          <a:prstGeom prst="rect">
            <a:avLst/>
          </a:prstGeom>
        </p:spPr>
      </p:pic>
      <p:pic>
        <p:nvPicPr>
          <p:cNvPr id="4" name="Imagen 3">
            <a:extLst>
              <a:ext uri="{FF2B5EF4-FFF2-40B4-BE49-F238E27FC236}">
                <a16:creationId xmlns:a16="http://schemas.microsoft.com/office/drawing/2014/main" id="{95949E23-E532-7D72-11AA-B64963F86254}"/>
              </a:ext>
            </a:extLst>
          </p:cNvPr>
          <p:cNvPicPr>
            <a:picLocks noChangeAspect="1"/>
          </p:cNvPicPr>
          <p:nvPr/>
        </p:nvPicPr>
        <p:blipFill>
          <a:blip r:embed="rId4"/>
          <a:stretch>
            <a:fillRect/>
          </a:stretch>
        </p:blipFill>
        <p:spPr>
          <a:xfrm>
            <a:off x="12721788" y="7793635"/>
            <a:ext cx="1810003" cy="3143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652</Words>
  <Application>Microsoft Office PowerPoint</Application>
  <PresentationFormat>Personalizado</PresentationFormat>
  <Paragraphs>99</Paragraphs>
  <Slides>12</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Geist</vt:lpstr>
      <vt:lpstr>Noto Serif SC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GONZALO ESTEBAN TRONCOSO CORTES</cp:lastModifiedBy>
  <cp:revision>4</cp:revision>
  <dcterms:created xsi:type="dcterms:W3CDTF">2025-09-05T17:08:07Z</dcterms:created>
  <dcterms:modified xsi:type="dcterms:W3CDTF">2025-09-05T18:45:47Z</dcterms:modified>
</cp:coreProperties>
</file>